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2" r:id="rId7"/>
    <p:sldId id="352" r:id="rId8"/>
    <p:sldId id="263" r:id="rId9"/>
    <p:sldId id="264" r:id="rId10"/>
    <p:sldId id="265" r:id="rId11"/>
    <p:sldId id="355" r:id="rId12"/>
    <p:sldId id="353" r:id="rId13"/>
    <p:sldId id="267" r:id="rId14"/>
    <p:sldId id="268" r:id="rId15"/>
    <p:sldId id="363" r:id="rId16"/>
    <p:sldId id="364" r:id="rId17"/>
    <p:sldId id="365" r:id="rId18"/>
    <p:sldId id="366" r:id="rId19"/>
    <p:sldId id="367" r:id="rId20"/>
    <p:sldId id="360" r:id="rId21"/>
    <p:sldId id="362" r:id="rId22"/>
    <p:sldId id="330" r:id="rId23"/>
    <p:sldId id="356" r:id="rId24"/>
    <p:sldId id="357" r:id="rId25"/>
    <p:sldId id="358" r:id="rId26"/>
    <p:sldId id="359" r:id="rId27"/>
    <p:sldId id="361" r:id="rId28"/>
    <p:sldId id="369" r:id="rId29"/>
    <p:sldId id="370" r:id="rId30"/>
    <p:sldId id="273" r:id="rId31"/>
    <p:sldId id="298" r:id="rId32"/>
    <p:sldId id="306" r:id="rId33"/>
    <p:sldId id="308" r:id="rId34"/>
    <p:sldId id="371" r:id="rId35"/>
    <p:sldId id="354" r:id="rId36"/>
    <p:sldId id="348" r:id="rId37"/>
    <p:sldId id="271" r:id="rId38"/>
    <p:sldId id="272" r:id="rId39"/>
  </p:sldIdLst>
  <p:sldSz cx="12192000" cy="6858000"/>
  <p:notesSz cx="6858000" cy="9144000"/>
  <p:embeddedFontLst>
    <p:embeddedFont>
      <p:font typeface="Arial Black" panose="020B0A04020102020204" pitchFamily="34" charset="0"/>
      <p:bold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74"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857C73-906B-4A22-9E47-D3EEB6A62BA1}" styleName="Table_0">
    <a:wholeTbl>
      <a:tcTxStyle>
        <a:font>
          <a:latin typeface="Verdana"/>
          <a:ea typeface="Verdana"/>
          <a:cs typeface="Verdan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Style>
        <a:tcBdr/>
        <a:fill>
          <a:solidFill>
            <a:srgbClr val="E6E6E6"/>
          </a:solidFill>
        </a:fill>
      </a:tcStyle>
    </a:band1H>
    <a:band2H>
      <a:tcStyle>
        <a:tcBdr/>
      </a:tcStyle>
    </a:band2H>
    <a:band1V>
      <a:tcStyle>
        <a:tcBdr/>
        <a:fill>
          <a:solidFill>
            <a:srgbClr val="E6E6E6"/>
          </a:solidFill>
        </a:fill>
      </a:tcStyle>
    </a:band1V>
    <a:band2V>
      <a:tcStyle>
        <a:tcBdr/>
      </a:tcStyle>
    </a:band2V>
    <a:lastCol>
      <a:tcTxStyle b="on">
        <a:font>
          <a:latin typeface="Verdana"/>
          <a:ea typeface="Verdana"/>
          <a:cs typeface="Verdana"/>
        </a:font>
        <a:schemeClr val="lt1"/>
      </a:tcTxStyle>
      <a:tcStyle>
        <a:tcBdr/>
        <a:fill>
          <a:solidFill>
            <a:schemeClr val="accent4"/>
          </a:solidFill>
        </a:fill>
      </a:tcStyle>
    </a:lastCol>
    <a:firstCol>
      <a:tcTxStyle b="on">
        <a:font>
          <a:latin typeface="Verdana"/>
          <a:ea typeface="Verdana"/>
          <a:cs typeface="Verdana"/>
        </a:font>
        <a:schemeClr val="lt1"/>
      </a:tcTxStyle>
      <a:tcStyle>
        <a:tcBdr/>
        <a:fill>
          <a:solidFill>
            <a:schemeClr val="accent4"/>
          </a:solidFill>
        </a:fill>
      </a:tcStyle>
    </a:firstCol>
    <a:lastRow>
      <a:tcTxStyle b="on"/>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a:font>
          <a:latin typeface="Verdana"/>
          <a:ea typeface="Verdana"/>
          <a:cs typeface="Verdana"/>
        </a:font>
        <a:schemeClr val="dk1"/>
      </a:tcTxStyle>
      <a:tcStyle>
        <a:tcBdr/>
      </a:tcStyle>
    </a:seCell>
    <a:swCell>
      <a:tcTxStyle b="on">
        <a:font>
          <a:latin typeface="Verdana"/>
          <a:ea typeface="Verdana"/>
          <a:cs typeface="Verdana"/>
        </a:font>
        <a:schemeClr val="dk1"/>
      </a:tcTxStyle>
      <a:tcStyle>
        <a:tcBdr/>
      </a:tcStyle>
    </a:swCell>
    <a:firstRow>
      <a:tcTxStyle b="on">
        <a:font>
          <a:latin typeface="Verdana"/>
          <a:ea typeface="Verdana"/>
          <a:cs typeface="Verdana"/>
        </a:font>
        <a:schemeClr val="lt1"/>
      </a:tcTxStyle>
      <a:tcStyle>
        <a:tcBdr>
          <a:bottom>
            <a:ln w="25400" cap="flat" cmpd="sng">
              <a:solidFill>
                <a:schemeClr val="dk1"/>
              </a:solidFill>
              <a:prstDash val="solid"/>
              <a:round/>
              <a:headEnd type="none" w="sm" len="sm"/>
              <a:tailEnd type="none" w="sm" len="sm"/>
            </a:ln>
          </a:bottom>
        </a:tcBdr>
        <a:fill>
          <a:solidFill>
            <a:schemeClr val="accent4"/>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574"/>
        <p:guide pos="38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F7A8346E-4CDB-93D1-56C3-4F4318792406}"/>
            </a:ext>
          </a:extLst>
        </p:cNvPr>
        <p:cNvGrpSpPr/>
        <p:nvPr/>
      </p:nvGrpSpPr>
      <p:grpSpPr>
        <a:xfrm>
          <a:off x="0" y="0"/>
          <a:ext cx="0" cy="0"/>
          <a:chOff x="0" y="0"/>
          <a:chExt cx="0" cy="0"/>
        </a:xfrm>
      </p:grpSpPr>
      <p:sp>
        <p:nvSpPr>
          <p:cNvPr id="167" name="Google Shape;167;p9:notes">
            <a:extLst>
              <a:ext uri="{FF2B5EF4-FFF2-40B4-BE49-F238E27FC236}">
                <a16:creationId xmlns:a16="http://schemas.microsoft.com/office/drawing/2014/main" id="{518DF057-5FDC-1B35-74B6-A984783E815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9:notes">
            <a:extLst>
              <a:ext uri="{FF2B5EF4-FFF2-40B4-BE49-F238E27FC236}">
                <a16:creationId xmlns:a16="http://schemas.microsoft.com/office/drawing/2014/main" id="{8D1BF522-3C21-C9C7-A053-0E15917F81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18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2498875-D791-622D-33C6-2733D35A95BD}"/>
            </a:ext>
          </a:extLst>
        </p:cNvPr>
        <p:cNvGrpSpPr/>
        <p:nvPr/>
      </p:nvGrpSpPr>
      <p:grpSpPr>
        <a:xfrm>
          <a:off x="0" y="0"/>
          <a:ext cx="0" cy="0"/>
          <a:chOff x="0" y="0"/>
          <a:chExt cx="0" cy="0"/>
        </a:xfrm>
      </p:grpSpPr>
      <p:sp>
        <p:nvSpPr>
          <p:cNvPr id="185" name="Google Shape;185;p10:notes">
            <a:extLst>
              <a:ext uri="{FF2B5EF4-FFF2-40B4-BE49-F238E27FC236}">
                <a16:creationId xmlns:a16="http://schemas.microsoft.com/office/drawing/2014/main" id="{9824D22D-91F3-306E-941D-239BBB47C0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0:notes">
            <a:extLst>
              <a:ext uri="{FF2B5EF4-FFF2-40B4-BE49-F238E27FC236}">
                <a16:creationId xmlns:a16="http://schemas.microsoft.com/office/drawing/2014/main" id="{63C0B676-A201-BBAB-8C97-FD292AA58F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83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f5c24c296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f5c24c296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0B374FF-26F8-3740-4EC1-B0F794537E64}"/>
            </a:ext>
          </a:extLst>
        </p:cNvPr>
        <p:cNvGrpSpPr/>
        <p:nvPr/>
      </p:nvGrpSpPr>
      <p:grpSpPr>
        <a:xfrm>
          <a:off x="0" y="0"/>
          <a:ext cx="0" cy="0"/>
          <a:chOff x="0" y="0"/>
          <a:chExt cx="0" cy="0"/>
        </a:xfrm>
      </p:grpSpPr>
      <p:sp>
        <p:nvSpPr>
          <p:cNvPr id="142" name="Google Shape;142;g2f5c24c2964_0_9:notes">
            <a:extLst>
              <a:ext uri="{FF2B5EF4-FFF2-40B4-BE49-F238E27FC236}">
                <a16:creationId xmlns:a16="http://schemas.microsoft.com/office/drawing/2014/main" id="{42A96220-368E-8EEB-4D0C-27E1FBB734C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f5c24c2964_0_9:notes">
            <a:extLst>
              <a:ext uri="{FF2B5EF4-FFF2-40B4-BE49-F238E27FC236}">
                <a16:creationId xmlns:a16="http://schemas.microsoft.com/office/drawing/2014/main" id="{A741D3F4-CE00-BE5C-D0EA-312DB16C1F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499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5"/>
          <p:cNvSpPr/>
          <p:nvPr/>
        </p:nvSpPr>
        <p:spPr>
          <a:xfrm>
            <a:off x="914400" y="2393950"/>
            <a:ext cx="10363200" cy="109538"/>
          </a:xfrm>
          <a:custGeom>
            <a:avLst/>
            <a:gdLst/>
            <a:ahLst/>
            <a:cxnLst/>
            <a:rect l="l" t="t" r="r" b="b"/>
            <a:pathLst>
              <a:path w="1000" h="1000" extrusionOk="0">
                <a:moveTo>
                  <a:pt x="0" y="0"/>
                </a:moveTo>
                <a:lnTo>
                  <a:pt x="618" y="0"/>
                </a:lnTo>
                <a:lnTo>
                  <a:pt x="618" y="1000"/>
                </a:lnTo>
                <a:lnTo>
                  <a:pt x="0" y="1000"/>
                </a:lnTo>
                <a:lnTo>
                  <a:pt x="0" y="0"/>
                </a:lnTo>
                <a:close/>
              </a:path>
              <a:path w="1000" h="1000" extrusionOk="0">
                <a:moveTo>
                  <a:pt x="0" y="0"/>
                </a:moveTo>
                <a:lnTo>
                  <a:pt x="1000" y="0"/>
                </a:ln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19" name="Google Shape;19;p15"/>
          <p:cNvSpPr txBox="1">
            <a:spLocks noGrp="1"/>
          </p:cNvSpPr>
          <p:nvPr>
            <p:ph type="ctrTitle"/>
          </p:nvPr>
        </p:nvSpPr>
        <p:spPr>
          <a:xfrm>
            <a:off x="914400" y="990600"/>
            <a:ext cx="10363200" cy="1371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ubTitle" idx="1"/>
          </p:nvPr>
        </p:nvSpPr>
        <p:spPr>
          <a:xfrm>
            <a:off x="1930400" y="3429000"/>
            <a:ext cx="9347200" cy="160020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2800"/>
              <a:buFont typeface="Noto Sans Symbols"/>
              <a:buNone/>
              <a:defRPr sz="2800"/>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450"/>
              </a:spcBef>
              <a:spcAft>
                <a:spcPts val="0"/>
              </a:spcAft>
              <a:buSzPts val="1800"/>
              <a:buChar char="▪"/>
              <a:defRPr/>
            </a:lvl5pPr>
            <a:lvl6pPr lvl="5" algn="l">
              <a:spcBef>
                <a:spcPts val="450"/>
              </a:spcBef>
              <a:spcAft>
                <a:spcPts val="0"/>
              </a:spcAft>
              <a:buSzPts val="1800"/>
              <a:buChar char="▪"/>
              <a:defRPr/>
            </a:lvl6pPr>
            <a:lvl7pPr lvl="6" algn="l">
              <a:spcBef>
                <a:spcPts val="450"/>
              </a:spcBef>
              <a:spcAft>
                <a:spcPts val="0"/>
              </a:spcAft>
              <a:buSzPts val="1800"/>
              <a:buChar char="▪"/>
              <a:defRPr/>
            </a:lvl7pPr>
            <a:lvl8pPr lvl="7" algn="l">
              <a:spcBef>
                <a:spcPts val="450"/>
              </a:spcBef>
              <a:spcAft>
                <a:spcPts val="0"/>
              </a:spcAft>
              <a:buSzPts val="1800"/>
              <a:buChar char="▪"/>
              <a:defRPr/>
            </a:lvl8pPr>
            <a:lvl9pPr lvl="8" algn="l">
              <a:spcBef>
                <a:spcPts val="450"/>
              </a:spcBef>
              <a:spcAft>
                <a:spcPts val="0"/>
              </a:spcAft>
              <a:buSzPts val="1800"/>
              <a:buChar char="▪"/>
              <a:defRPr/>
            </a:lvl9pPr>
          </a:lstStyle>
          <a:p>
            <a:endParaRPr/>
          </a:p>
        </p:txBody>
      </p:sp>
      <p:sp>
        <p:nvSpPr>
          <p:cNvPr id="21" name="Google Shape;21;p15"/>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rot="5400000">
            <a:off x="3956051" y="-1447800"/>
            <a:ext cx="4267200" cy="10668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78" name="Google Shape;78;p24"/>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rot="5400000">
            <a:off x="7242176" y="1827742"/>
            <a:ext cx="5715000" cy="266911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body" idx="1"/>
          </p:nvPr>
        </p:nvSpPr>
        <p:spPr>
          <a:xfrm rot="5400000">
            <a:off x="1801284" y="-740833"/>
            <a:ext cx="5715000" cy="780626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84" name="Google Shape;84;p25"/>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6"/>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450"/>
              </a:spcBef>
              <a:spcAft>
                <a:spcPts val="0"/>
              </a:spcAft>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27" name="Google Shape;27;p16"/>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350"/>
              </a:spcBef>
              <a:spcAft>
                <a:spcPts val="0"/>
              </a:spcAft>
              <a:buSzPts val="1400"/>
              <a:buNone/>
              <a:defRPr sz="1400"/>
            </a:lvl5pPr>
            <a:lvl6pPr marL="2743200" lvl="5" indent="-228600" algn="l">
              <a:spcBef>
                <a:spcPts val="350"/>
              </a:spcBef>
              <a:spcAft>
                <a:spcPts val="0"/>
              </a:spcAft>
              <a:buSzPts val="1400"/>
              <a:buNone/>
              <a:defRPr sz="1400"/>
            </a:lvl6pPr>
            <a:lvl7pPr marL="3200400" lvl="6" indent="-228600" algn="l">
              <a:spcBef>
                <a:spcPts val="350"/>
              </a:spcBef>
              <a:spcAft>
                <a:spcPts val="0"/>
              </a:spcAft>
              <a:buSzPts val="1400"/>
              <a:buNone/>
              <a:defRPr sz="1400"/>
            </a:lvl7pPr>
            <a:lvl8pPr marL="3657600" lvl="7" indent="-228600" algn="l">
              <a:spcBef>
                <a:spcPts val="350"/>
              </a:spcBef>
              <a:spcAft>
                <a:spcPts val="0"/>
              </a:spcAft>
              <a:buSzPts val="1400"/>
              <a:buNone/>
              <a:defRPr sz="1400"/>
            </a:lvl8pPr>
            <a:lvl9pPr marL="4114800" lvl="8" indent="-228600" algn="l">
              <a:spcBef>
                <a:spcPts val="350"/>
              </a:spcBef>
              <a:spcAft>
                <a:spcPts val="0"/>
              </a:spcAft>
              <a:buSzPts val="1400"/>
              <a:buNone/>
              <a:defRPr sz="1400"/>
            </a:lvl9pPr>
          </a:lstStyle>
          <a:p>
            <a:endParaRPr/>
          </a:p>
        </p:txBody>
      </p:sp>
      <p:sp>
        <p:nvSpPr>
          <p:cNvPr id="38" name="Google Shape;38;p18"/>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19"/>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body" idx="1"/>
          </p:nvPr>
        </p:nvSpPr>
        <p:spPr>
          <a:xfrm>
            <a:off x="755651" y="1752600"/>
            <a:ext cx="5232400" cy="4267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450"/>
              </a:spcBef>
              <a:spcAft>
                <a:spcPts val="0"/>
              </a:spcAft>
              <a:buSzPts val="1800"/>
              <a:buChar char="▪"/>
              <a:defRPr sz="1800"/>
            </a:lvl5pPr>
            <a:lvl6pPr marL="2743200" lvl="5" indent="-342900" algn="l">
              <a:spcBef>
                <a:spcPts val="450"/>
              </a:spcBef>
              <a:spcAft>
                <a:spcPts val="0"/>
              </a:spcAft>
              <a:buSzPts val="1800"/>
              <a:buChar char="▪"/>
              <a:defRPr sz="1800"/>
            </a:lvl6pPr>
            <a:lvl7pPr marL="3200400" lvl="6" indent="-342900" algn="l">
              <a:spcBef>
                <a:spcPts val="450"/>
              </a:spcBef>
              <a:spcAft>
                <a:spcPts val="0"/>
              </a:spcAft>
              <a:buSzPts val="1800"/>
              <a:buChar char="▪"/>
              <a:defRPr sz="1800"/>
            </a:lvl7pPr>
            <a:lvl8pPr marL="3657600" lvl="7" indent="-342900" algn="l">
              <a:spcBef>
                <a:spcPts val="450"/>
              </a:spcBef>
              <a:spcAft>
                <a:spcPts val="0"/>
              </a:spcAft>
              <a:buSzPts val="1800"/>
              <a:buChar char="▪"/>
              <a:defRPr sz="1800"/>
            </a:lvl8pPr>
            <a:lvl9pPr marL="4114800" lvl="8" indent="-342900" algn="l">
              <a:spcBef>
                <a:spcPts val="450"/>
              </a:spcBef>
              <a:spcAft>
                <a:spcPts val="0"/>
              </a:spcAft>
              <a:buSzPts val="1800"/>
              <a:buChar char="▪"/>
              <a:defRPr sz="1800"/>
            </a:lvl9pPr>
          </a:lstStyle>
          <a:p>
            <a:endParaRPr/>
          </a:p>
        </p:txBody>
      </p:sp>
      <p:sp>
        <p:nvSpPr>
          <p:cNvPr id="44" name="Google Shape;44;p19"/>
          <p:cNvSpPr txBox="1">
            <a:spLocks noGrp="1"/>
          </p:cNvSpPr>
          <p:nvPr>
            <p:ph type="body" idx="2"/>
          </p:nvPr>
        </p:nvSpPr>
        <p:spPr>
          <a:xfrm>
            <a:off x="6191251" y="1752600"/>
            <a:ext cx="5232400" cy="4267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450"/>
              </a:spcBef>
              <a:spcAft>
                <a:spcPts val="0"/>
              </a:spcAft>
              <a:buSzPts val="1800"/>
              <a:buChar char="▪"/>
              <a:defRPr sz="1800"/>
            </a:lvl5pPr>
            <a:lvl6pPr marL="2743200" lvl="5" indent="-342900" algn="l">
              <a:spcBef>
                <a:spcPts val="450"/>
              </a:spcBef>
              <a:spcAft>
                <a:spcPts val="0"/>
              </a:spcAft>
              <a:buSzPts val="1800"/>
              <a:buChar char="▪"/>
              <a:defRPr sz="1800"/>
            </a:lvl6pPr>
            <a:lvl7pPr marL="3200400" lvl="6" indent="-342900" algn="l">
              <a:spcBef>
                <a:spcPts val="450"/>
              </a:spcBef>
              <a:spcAft>
                <a:spcPts val="0"/>
              </a:spcAft>
              <a:buSzPts val="1800"/>
              <a:buChar char="▪"/>
              <a:defRPr sz="1800"/>
            </a:lvl7pPr>
            <a:lvl8pPr marL="3657600" lvl="7" indent="-342900" algn="l">
              <a:spcBef>
                <a:spcPts val="450"/>
              </a:spcBef>
              <a:spcAft>
                <a:spcPts val="0"/>
              </a:spcAft>
              <a:buSzPts val="1800"/>
              <a:buChar char="▪"/>
              <a:defRPr sz="1800"/>
            </a:lvl8pPr>
            <a:lvl9pPr marL="4114800" lvl="8" indent="-342900" algn="l">
              <a:spcBef>
                <a:spcPts val="450"/>
              </a:spcBef>
              <a:spcAft>
                <a:spcPts val="0"/>
              </a:spcAft>
              <a:buSzPts val="1800"/>
              <a:buChar char="▪"/>
              <a:defRPr sz="1800"/>
            </a:lvl9pPr>
          </a:lstStyle>
          <a:p>
            <a:endParaRPr/>
          </a:p>
        </p:txBody>
      </p:sp>
      <p:sp>
        <p:nvSpPr>
          <p:cNvPr id="45" name="Google Shape;45;p19"/>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40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51" name="Google Shape;51;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40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52" name="Google Shape;52;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40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53" name="Google Shape;53;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40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54" name="Google Shape;54;p20"/>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21"/>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500"/>
              </a:spcBef>
              <a:spcAft>
                <a:spcPts val="0"/>
              </a:spcAft>
              <a:buSzPts val="2000"/>
              <a:buChar char="▪"/>
              <a:defRPr sz="2000"/>
            </a:lvl5pPr>
            <a:lvl6pPr marL="2743200" lvl="5" indent="-355600" algn="l">
              <a:spcBef>
                <a:spcPts val="500"/>
              </a:spcBef>
              <a:spcAft>
                <a:spcPts val="0"/>
              </a:spcAft>
              <a:buSzPts val="2000"/>
              <a:buChar char="▪"/>
              <a:defRPr sz="2000"/>
            </a:lvl6pPr>
            <a:lvl7pPr marL="3200400" lvl="6" indent="-355600" algn="l">
              <a:spcBef>
                <a:spcPts val="500"/>
              </a:spcBef>
              <a:spcAft>
                <a:spcPts val="0"/>
              </a:spcAft>
              <a:buSzPts val="2000"/>
              <a:buChar char="▪"/>
              <a:defRPr sz="2000"/>
            </a:lvl7pPr>
            <a:lvl8pPr marL="3657600" lvl="7" indent="-355600" algn="l">
              <a:spcBef>
                <a:spcPts val="500"/>
              </a:spcBef>
              <a:spcAft>
                <a:spcPts val="0"/>
              </a:spcAft>
              <a:buSzPts val="2000"/>
              <a:buChar char="▪"/>
              <a:defRPr sz="2000"/>
            </a:lvl8pPr>
            <a:lvl9pPr marL="4114800" lvl="8" indent="-355600" algn="l">
              <a:spcBef>
                <a:spcPts val="500"/>
              </a:spcBef>
              <a:spcAft>
                <a:spcPts val="0"/>
              </a:spcAft>
              <a:buSzPts val="2000"/>
              <a:buChar char="▪"/>
              <a:defRPr sz="2000"/>
            </a:lvl9pPr>
          </a:lstStyle>
          <a:p>
            <a:endParaRPr/>
          </a:p>
        </p:txBody>
      </p:sp>
      <p:sp>
        <p:nvSpPr>
          <p:cNvPr id="64" name="Google Shape;64;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225"/>
              </a:spcBef>
              <a:spcAft>
                <a:spcPts val="0"/>
              </a:spcAft>
              <a:buSzPts val="900"/>
              <a:buNone/>
              <a:defRPr sz="900"/>
            </a:lvl5pPr>
            <a:lvl6pPr marL="2743200" lvl="5" indent="-228600" algn="l">
              <a:spcBef>
                <a:spcPts val="225"/>
              </a:spcBef>
              <a:spcAft>
                <a:spcPts val="0"/>
              </a:spcAft>
              <a:buSzPts val="900"/>
              <a:buNone/>
              <a:defRPr sz="900"/>
            </a:lvl6pPr>
            <a:lvl7pPr marL="3200400" lvl="6" indent="-228600" algn="l">
              <a:spcBef>
                <a:spcPts val="225"/>
              </a:spcBef>
              <a:spcAft>
                <a:spcPts val="0"/>
              </a:spcAft>
              <a:buSzPts val="900"/>
              <a:buNone/>
              <a:defRPr sz="900"/>
            </a:lvl7pPr>
            <a:lvl8pPr marL="3657600" lvl="7" indent="-228600" algn="l">
              <a:spcBef>
                <a:spcPts val="225"/>
              </a:spcBef>
              <a:spcAft>
                <a:spcPts val="0"/>
              </a:spcAft>
              <a:buSzPts val="900"/>
              <a:buNone/>
              <a:defRPr sz="900"/>
            </a:lvl8pPr>
            <a:lvl9pPr marL="4114800" lvl="8" indent="-228600" algn="l">
              <a:spcBef>
                <a:spcPts val="225"/>
              </a:spcBef>
              <a:spcAft>
                <a:spcPts val="0"/>
              </a:spcAft>
              <a:buSzPts val="900"/>
              <a:buNone/>
              <a:defRPr sz="900"/>
            </a:lvl9pPr>
          </a:lstStyle>
          <a:p>
            <a:endParaRPr/>
          </a:p>
        </p:txBody>
      </p:sp>
      <p:sp>
        <p:nvSpPr>
          <p:cNvPr id="65" name="Google Shape;65;p22"/>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a:spLocks noGrp="1"/>
          </p:cNvSpPr>
          <p:nvPr>
            <p:ph type="pic" idx="2"/>
          </p:nvPr>
        </p:nvSpPr>
        <p:spPr>
          <a:xfrm>
            <a:off x="2389717" y="612775"/>
            <a:ext cx="7315200" cy="4114800"/>
          </a:xfrm>
          <a:prstGeom prst="rect">
            <a:avLst/>
          </a:prstGeom>
          <a:noFill/>
          <a:ln>
            <a:noFill/>
          </a:ln>
        </p:spPr>
      </p:sp>
      <p:sp>
        <p:nvSpPr>
          <p:cNvPr id="71" name="Google Shape;71;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225"/>
              </a:spcBef>
              <a:spcAft>
                <a:spcPts val="0"/>
              </a:spcAft>
              <a:buSzPts val="900"/>
              <a:buNone/>
              <a:defRPr sz="900"/>
            </a:lvl5pPr>
            <a:lvl6pPr marL="2743200" lvl="5" indent="-228600" algn="l">
              <a:spcBef>
                <a:spcPts val="225"/>
              </a:spcBef>
              <a:spcAft>
                <a:spcPts val="0"/>
              </a:spcAft>
              <a:buSzPts val="900"/>
              <a:buNone/>
              <a:defRPr sz="900"/>
            </a:lvl6pPr>
            <a:lvl7pPr marL="3200400" lvl="6" indent="-228600" algn="l">
              <a:spcBef>
                <a:spcPts val="225"/>
              </a:spcBef>
              <a:spcAft>
                <a:spcPts val="0"/>
              </a:spcAft>
              <a:buSzPts val="900"/>
              <a:buNone/>
              <a:defRPr sz="900"/>
            </a:lvl7pPr>
            <a:lvl8pPr marL="3657600" lvl="7" indent="-228600" algn="l">
              <a:spcBef>
                <a:spcPts val="225"/>
              </a:spcBef>
              <a:spcAft>
                <a:spcPts val="0"/>
              </a:spcAft>
              <a:buSzPts val="900"/>
              <a:buNone/>
              <a:defRPr sz="900"/>
            </a:lvl8pPr>
            <a:lvl9pPr marL="4114800" lvl="8" indent="-228600" algn="l">
              <a:spcBef>
                <a:spcPts val="225"/>
              </a:spcBef>
              <a:spcAft>
                <a:spcPts val="0"/>
              </a:spcAft>
              <a:buSzPts val="900"/>
              <a:buNone/>
              <a:defRPr sz="900"/>
            </a:lvl9pPr>
          </a:lstStyle>
          <a:p>
            <a:endParaRPr/>
          </a:p>
        </p:txBody>
      </p:sp>
      <p:sp>
        <p:nvSpPr>
          <p:cNvPr id="72" name="Google Shape;72;p23"/>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a:spcBef>
                <a:spcPts val="0"/>
              </a:spcBef>
              <a:buNone/>
              <a:defRPr sz="1200">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tile tx="0" ty="0" sx="100000" sy="100000" flip="none" algn="tl"/>
        </a:blip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2pPr>
            <a:lvl3pPr marR="0" lvl="2"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3pPr>
            <a:lvl4pPr marR="0" lvl="3"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4pPr>
            <a:lvl5pPr marR="0" lvl="4"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5pPr>
            <a:lvl6pPr marR="0" lvl="5"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6pPr>
            <a:lvl7pPr marR="0" lvl="6"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7pPr>
            <a:lvl8pPr marR="0" lvl="7"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8pPr>
            <a:lvl9pPr marR="0" lvl="8" algn="l" rtl="0">
              <a:spcBef>
                <a:spcPts val="0"/>
              </a:spcBef>
              <a:spcAft>
                <a:spcPts val="0"/>
              </a:spcAft>
              <a:buSzPts val="1400"/>
              <a:buNone/>
              <a:defRPr sz="38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1" name="Google Shape;11;p14"/>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lvl1pPr marL="457200" marR="0" lvl="0" indent="-419100" algn="l" rtl="0">
              <a:spcBef>
                <a:spcPts val="600"/>
              </a:spcBef>
              <a:spcAft>
                <a:spcPts val="0"/>
              </a:spcAft>
              <a:buClr>
                <a:schemeClr val="accent2"/>
              </a:buClr>
              <a:buSzPts val="3000"/>
              <a:buFont typeface="Noto Sans Symbols"/>
              <a:buChar char="□"/>
              <a:defRPr sz="3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93700" algn="l" rtl="0">
              <a:spcBef>
                <a:spcPts val="520"/>
              </a:spcBef>
              <a:spcAft>
                <a:spcPts val="0"/>
              </a:spcAft>
              <a:buClr>
                <a:schemeClr val="accent2"/>
              </a:buClr>
              <a:buSzPts val="2600"/>
              <a:buFont typeface="Noto Sans Symbols"/>
              <a:buChar char="■"/>
              <a:defRPr sz="2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74650" algn="l" rtl="0">
              <a:spcBef>
                <a:spcPts val="460"/>
              </a:spcBef>
              <a:spcAft>
                <a:spcPts val="0"/>
              </a:spcAft>
              <a:buClr>
                <a:schemeClr val="accent2"/>
              </a:buClr>
              <a:buSzPts val="2300"/>
              <a:buFont typeface="Noto Sans Symbols"/>
              <a:buChar char="□"/>
              <a:defRPr sz="23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55600" algn="l" rtl="0">
              <a:spcBef>
                <a:spcPts val="500"/>
              </a:spcBef>
              <a:spcAft>
                <a:spcPts val="0"/>
              </a:spcAft>
              <a:buClr>
                <a:schemeClr val="accent2"/>
              </a:buClr>
              <a:buSzPts val="20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2" name="Google Shape;12;p14"/>
          <p:cNvSpPr/>
          <p:nvPr/>
        </p:nvSpPr>
        <p:spPr>
          <a:xfrm>
            <a:off x="812800" y="1566864"/>
            <a:ext cx="10610851" cy="109537"/>
          </a:xfrm>
          <a:custGeom>
            <a:avLst/>
            <a:gdLst/>
            <a:ahLst/>
            <a:cxnLst/>
            <a:rect l="l" t="t" r="r" b="b"/>
            <a:pathLst>
              <a:path w="1000" h="1000" extrusionOk="0">
                <a:moveTo>
                  <a:pt x="0" y="0"/>
                </a:moveTo>
                <a:lnTo>
                  <a:pt x="585" y="0"/>
                </a:lnTo>
                <a:lnTo>
                  <a:pt x="585" y="1000"/>
                </a:lnTo>
                <a:lnTo>
                  <a:pt x="0" y="1000"/>
                </a:lnTo>
                <a:lnTo>
                  <a:pt x="0" y="0"/>
                </a:lnTo>
                <a:close/>
              </a:path>
              <a:path w="1000" h="1000" extrusionOk="0">
                <a:moveTo>
                  <a:pt x="0" y="0"/>
                </a:moveTo>
                <a:lnTo>
                  <a:pt x="1000" y="0"/>
                </a:lnTo>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cxnSp>
        <p:nvCxnSpPr>
          <p:cNvPr id="13" name="Google Shape;13;p14"/>
          <p:cNvCxnSpPr/>
          <p:nvPr/>
        </p:nvCxnSpPr>
        <p:spPr>
          <a:xfrm>
            <a:off x="812800" y="6172200"/>
            <a:ext cx="10566400" cy="0"/>
          </a:xfrm>
          <a:prstGeom prst="straightConnector1">
            <a:avLst/>
          </a:prstGeom>
          <a:noFill/>
          <a:ln w="9525" cap="flat" cmpd="sng">
            <a:solidFill>
              <a:schemeClr val="accent2"/>
            </a:solidFill>
            <a:prstDash val="solid"/>
            <a:round/>
            <a:headEnd type="none" w="sm" len="sm"/>
            <a:tailEnd type="none" w="sm" len="sm"/>
          </a:ln>
        </p:spPr>
      </p:cxnSp>
      <p:sp>
        <p:nvSpPr>
          <p:cNvPr id="14" name="Google Shape;14;p14"/>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5" name="Google Shape;15;p1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spcBef>
                <a:spcPts val="0"/>
              </a:spcBef>
              <a:spcAft>
                <a:spcPts val="0"/>
              </a:spcAft>
              <a:buSzPts val="1400"/>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6" name="Google Shape;16;p1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1pPr>
            <a:lvl2pPr marL="0" marR="0" lvl="1"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2pPr>
            <a:lvl3pPr marL="0" marR="0" lvl="2"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3pPr>
            <a:lvl4pPr marL="0" marR="0" lvl="3"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4pPr>
            <a:lvl5pPr marL="0" marR="0" lvl="4"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5pPr>
            <a:lvl6pPr marL="0" marR="0" lvl="5"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6pPr>
            <a:lvl7pPr marL="0" marR="0" lvl="6"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7pPr>
            <a:lvl8pPr marL="0" marR="0" lvl="7"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8pPr>
            <a:lvl9pPr marL="0" marR="0" lvl="8" indent="0" algn="r" rtl="0">
              <a:spcBef>
                <a:spcPts val="0"/>
              </a:spcBef>
              <a:buNone/>
              <a:defRPr sz="1200" b="0" u="none">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forever09.netlify.ap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Shape 90"/>
        <p:cNvGrpSpPr/>
        <p:nvPr/>
      </p:nvGrpSpPr>
      <p:grpSpPr>
        <a:xfrm>
          <a:off x="0" y="0"/>
          <a:ext cx="0" cy="0"/>
          <a:chOff x="0" y="0"/>
          <a:chExt cx="0" cy="0"/>
        </a:xfrm>
      </p:grpSpPr>
      <p:pic>
        <p:nvPicPr>
          <p:cNvPr id="91" name="Google Shape;91;p1"/>
          <p:cNvPicPr preferRelativeResize="0"/>
          <p:nvPr/>
        </p:nvPicPr>
        <p:blipFill rotWithShape="1">
          <a:blip r:embed="rId4"/>
          <a:srcRect/>
          <a:stretch>
            <a:fillRect/>
          </a:stretch>
        </p:blipFill>
        <p:spPr>
          <a:xfrm>
            <a:off x="80384" y="89477"/>
            <a:ext cx="2924175" cy="952500"/>
          </a:xfrm>
          <a:prstGeom prst="rect">
            <a:avLst/>
          </a:prstGeom>
          <a:noFill/>
          <a:ln>
            <a:noFill/>
          </a:ln>
        </p:spPr>
      </p:pic>
      <p:pic>
        <p:nvPicPr>
          <p:cNvPr id="92" name="Google Shape;92;p1"/>
          <p:cNvPicPr preferRelativeResize="0"/>
          <p:nvPr/>
        </p:nvPicPr>
        <p:blipFill rotWithShape="1">
          <a:blip r:embed="rId5"/>
          <a:srcRect/>
          <a:stretch>
            <a:fillRect/>
          </a:stretch>
        </p:blipFill>
        <p:spPr>
          <a:xfrm>
            <a:off x="11111491" y="64077"/>
            <a:ext cx="1000125" cy="1143000"/>
          </a:xfrm>
          <a:prstGeom prst="rect">
            <a:avLst/>
          </a:prstGeom>
          <a:noFill/>
          <a:ln>
            <a:noFill/>
          </a:ln>
        </p:spPr>
      </p:pic>
      <p:sp>
        <p:nvSpPr>
          <p:cNvPr id="93" name="Google Shape;93;p1"/>
          <p:cNvSpPr txBox="1"/>
          <p:nvPr/>
        </p:nvSpPr>
        <p:spPr>
          <a:xfrm>
            <a:off x="838200" y="2667377"/>
            <a:ext cx="10515600"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7B32B2"/>
              </a:buClr>
              <a:buSzPct val="100000"/>
              <a:buFont typeface="Arial Black" panose="020B0A04020102020204"/>
              <a:buNone/>
            </a:pPr>
            <a:r>
              <a:rPr lang="en-US" sz="3200" b="1" dirty="0">
                <a:solidFill>
                  <a:srgbClr val="7030A0"/>
                </a:solidFill>
                <a:latin typeface="Verdana" panose="020B0604030504040204"/>
                <a:ea typeface="Verdana" panose="020B0604030504040204"/>
                <a:cs typeface="Verdana" panose="020B0604030504040204"/>
                <a:sym typeface="Verdana" panose="020B0604030504040204"/>
              </a:rPr>
              <a:t>FOREVER Ecommerce Website</a:t>
            </a:r>
            <a:endParaRPr sz="3200" b="1" dirty="0">
              <a:solidFill>
                <a:srgbClr val="7030A0"/>
              </a:solidFill>
              <a:latin typeface="Verdana" panose="020B0604030504040204"/>
              <a:ea typeface="Verdana" panose="020B0604030504040204"/>
              <a:cs typeface="Verdana" panose="020B0604030504040204"/>
              <a:sym typeface="Verdana" panose="020B0604030504040204"/>
            </a:endParaRPr>
          </a:p>
        </p:txBody>
      </p:sp>
      <p:sp>
        <p:nvSpPr>
          <p:cNvPr id="96" name="Google Shape;96;p1"/>
          <p:cNvSpPr txBox="1"/>
          <p:nvPr/>
        </p:nvSpPr>
        <p:spPr>
          <a:xfrm>
            <a:off x="708891" y="1213137"/>
            <a:ext cx="10515600" cy="72245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002060"/>
              </a:buClr>
              <a:buSzPts val="2800"/>
              <a:buFont typeface="Verdana" panose="020B0604030504040204"/>
              <a:buNone/>
            </a:pPr>
            <a:r>
              <a:rPr lang="en-US" sz="2800" b="1">
                <a:solidFill>
                  <a:srgbClr val="002060"/>
                </a:solidFill>
                <a:latin typeface="Verdana" panose="020B0604030504040204"/>
                <a:ea typeface="Verdana" panose="020B0604030504040204"/>
                <a:cs typeface="Verdana" panose="020B0604030504040204"/>
                <a:sym typeface="Verdana" panose="020B0604030504040204"/>
              </a:rPr>
              <a:t>Department of Artificial Intelligence and Data Science</a:t>
            </a:r>
            <a:endParaRPr sz="2800" b="1">
              <a:solidFill>
                <a:srgbClr val="002060"/>
              </a:solidFill>
              <a:latin typeface="Verdana" panose="020B0604030504040204"/>
              <a:ea typeface="Verdana" panose="020B0604030504040204"/>
              <a:cs typeface="Verdana" panose="020B0604030504040204"/>
              <a:sym typeface="Verdana" panose="020B0604030504040204"/>
            </a:endParaRPr>
          </a:p>
        </p:txBody>
      </p:sp>
      <p:sp>
        <p:nvSpPr>
          <p:cNvPr id="4" name="TextBox 1">
            <a:extLst>
              <a:ext uri="{FF2B5EF4-FFF2-40B4-BE49-F238E27FC236}">
                <a16:creationId xmlns:a16="http://schemas.microsoft.com/office/drawing/2014/main" id="{F98A38ED-B16F-2E00-DAB5-C82E22B848E2}"/>
              </a:ext>
            </a:extLst>
          </p:cNvPr>
          <p:cNvSpPr txBox="1">
            <a:spLocks noChangeArrowheads="1"/>
          </p:cNvSpPr>
          <p:nvPr/>
        </p:nvSpPr>
        <p:spPr bwMode="auto">
          <a:xfrm>
            <a:off x="3940247" y="4190623"/>
            <a:ext cx="431150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ctr">
              <a:spcBef>
                <a:spcPct val="0"/>
              </a:spcBef>
              <a:buClrTx/>
              <a:buFontTx/>
              <a:buNone/>
            </a:pPr>
            <a:r>
              <a:rPr lang="en-US" altLang="en-US" sz="2400" b="1" dirty="0">
                <a:solidFill>
                  <a:srgbClr val="FF0000"/>
                </a:solidFill>
              </a:rPr>
              <a:t>Arul Kumaran P</a:t>
            </a:r>
          </a:p>
          <a:p>
            <a:pPr algn="ctr">
              <a:spcBef>
                <a:spcPct val="0"/>
              </a:spcBef>
              <a:buClrTx/>
              <a:buFontTx/>
              <a:buNone/>
            </a:pPr>
            <a:r>
              <a:rPr lang="en-US" altLang="en-US" sz="2400" b="1" dirty="0">
                <a:solidFill>
                  <a:srgbClr val="FF0000"/>
                </a:solidFill>
              </a:rPr>
              <a:t>(221801004)</a:t>
            </a:r>
          </a:p>
          <a:p>
            <a:pPr algn="ctr">
              <a:spcBef>
                <a:spcPct val="0"/>
              </a:spcBef>
              <a:buClrTx/>
              <a:buFontTx/>
              <a:buNone/>
            </a:pPr>
            <a:r>
              <a:rPr lang="en-US" altLang="en-US" sz="2400" b="1" dirty="0">
                <a:solidFill>
                  <a:srgbClr val="FF0000"/>
                </a:solidFill>
              </a:rPr>
              <a:t>Harish Raghavendra R</a:t>
            </a:r>
          </a:p>
          <a:p>
            <a:pPr algn="ctr">
              <a:spcBef>
                <a:spcPct val="0"/>
              </a:spcBef>
              <a:buClrTx/>
              <a:buFontTx/>
              <a:buNone/>
            </a:pPr>
            <a:r>
              <a:rPr lang="en-US" altLang="en-US" sz="2400" b="1" dirty="0">
                <a:solidFill>
                  <a:srgbClr val="FF0000"/>
                </a:solidFill>
              </a:rPr>
              <a:t>(221801015)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t>Proposed System</a:t>
            </a:r>
            <a:endParaRPr sz="3200" b="1" dirty="0"/>
          </a:p>
        </p:txBody>
      </p:sp>
      <p:sp>
        <p:nvSpPr>
          <p:cNvPr id="172" name="Google Shape;172;p9"/>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73" name="Google Shape;173;p9"/>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74" name="Google Shape;174;p9"/>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lang="en-US"/>
          </a:p>
        </p:txBody>
      </p:sp>
      <p:sp>
        <p:nvSpPr>
          <p:cNvPr id="3" name="Text Placeholder 4">
            <a:extLst>
              <a:ext uri="{FF2B5EF4-FFF2-40B4-BE49-F238E27FC236}">
                <a16:creationId xmlns:a16="http://schemas.microsoft.com/office/drawing/2014/main" id="{BF0C0DB4-3DA5-1093-2F5A-ADBE420B9751}"/>
              </a:ext>
            </a:extLst>
          </p:cNvPr>
          <p:cNvSpPr>
            <a:spLocks noGrp="1" noChangeArrowheads="1"/>
          </p:cNvSpPr>
          <p:nvPr/>
        </p:nvSpPr>
        <p:spPr bwMode="auto">
          <a:xfrm>
            <a:off x="536575" y="1520826"/>
            <a:ext cx="11118850" cy="47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2"/>
              </a:buClr>
              <a:buSzPts val="1800"/>
              <a:buFont typeface="Noto Sans Symbols"/>
              <a:buChar char="□"/>
              <a:defRPr sz="3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42900" algn="l" rtl="0">
              <a:lnSpc>
                <a:spcPct val="100000"/>
              </a:lnSpc>
              <a:spcBef>
                <a:spcPts val="360"/>
              </a:spcBef>
              <a:spcAft>
                <a:spcPts val="0"/>
              </a:spcAft>
              <a:buClr>
                <a:schemeClr val="accent2"/>
              </a:buClr>
              <a:buSzPts val="1800"/>
              <a:buFont typeface="Noto Sans Symbols"/>
              <a:buChar char="■"/>
              <a:defRPr sz="2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accent2"/>
              </a:buClr>
              <a:buSzPts val="1800"/>
              <a:buFont typeface="Noto Sans Symbols"/>
              <a:buChar char="□"/>
              <a:defRPr sz="23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42900" algn="l" rtl="0">
              <a:lnSpc>
                <a:spcPct val="100000"/>
              </a:lnSpc>
              <a:spcBef>
                <a:spcPts val="36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a:buClrTx/>
              <a:buFont typeface="Verdana" panose="020B0604030504040204" pitchFamily="34" charset="0"/>
              <a:buChar char="●"/>
            </a:pPr>
            <a:r>
              <a:rPr lang="en-US" sz="2400" b="1" dirty="0">
                <a:latin typeface="Times New Roman" pitchFamily="18" charset="0"/>
                <a:cs typeface="Times New Roman" pitchFamily="18" charset="0"/>
              </a:rPr>
              <a:t>Affordability: </a:t>
            </a:r>
            <a:r>
              <a:rPr lang="en-US" sz="2400" dirty="0">
                <a:latin typeface="Times New Roman" pitchFamily="18" charset="0"/>
                <a:cs typeface="Times New Roman" pitchFamily="18" charset="0"/>
              </a:rPr>
              <a:t>A low-cost solution that does not require expensive subscriptions Comprehensive.</a:t>
            </a:r>
          </a:p>
          <a:p>
            <a:pPr>
              <a:buClrTx/>
              <a:buFont typeface="Verdana" panose="020B0604030504040204" pitchFamily="34" charset="0"/>
              <a:buChar char="●"/>
            </a:pPr>
            <a:r>
              <a:rPr lang="en-US" sz="2400" b="1" dirty="0">
                <a:latin typeface="Times New Roman" pitchFamily="18" charset="0"/>
                <a:cs typeface="Times New Roman" pitchFamily="18" charset="0"/>
              </a:rPr>
              <a:t>Modularity and Reusability: </a:t>
            </a:r>
            <a:r>
              <a:rPr lang="en-US" sz="2400" dirty="0">
                <a:latin typeface="Times New Roman" pitchFamily="18" charset="0"/>
                <a:cs typeface="Times New Roman" pitchFamily="18" charset="0"/>
              </a:rPr>
              <a:t>A component-based architecture that promotes reusability and easy maintenance, allowing business owners to adapt and expand.</a:t>
            </a:r>
          </a:p>
          <a:p>
            <a:pPr>
              <a:buClrTx/>
              <a:buFont typeface="Verdana" panose="020B0604030504040204" pitchFamily="34" charset="0"/>
              <a:buChar char="●"/>
            </a:pPr>
            <a:r>
              <a:rPr lang="en-US" sz="2400" b="1" dirty="0">
                <a:latin typeface="Times New Roman" pitchFamily="18" charset="0"/>
                <a:cs typeface="Times New Roman" pitchFamily="18" charset="0"/>
              </a:rPr>
              <a:t>Usability: </a:t>
            </a:r>
            <a:r>
              <a:rPr lang="en-US" sz="2400" dirty="0">
                <a:latin typeface="Times New Roman" pitchFamily="18" charset="0"/>
                <a:cs typeface="Times New Roman" pitchFamily="18" charset="0"/>
              </a:rPr>
              <a:t>A simple, intuitive user interface that enhances the shopping experience and encourages repeat visits.</a:t>
            </a:r>
          </a:p>
          <a:p>
            <a:pPr>
              <a:buClrTx/>
              <a:buFont typeface="Verdana" panose="020B0604030504040204" pitchFamily="34" charset="0"/>
              <a:buChar char="●"/>
            </a:pPr>
            <a:r>
              <a:rPr lang="en-US" sz="2400" b="1" dirty="0">
                <a:latin typeface="Times New Roman" pitchFamily="18" charset="0"/>
                <a:cs typeface="Times New Roman" pitchFamily="18" charset="0"/>
              </a:rPr>
              <a:t>Flexible grids: </a:t>
            </a:r>
            <a:r>
              <a:rPr lang="en-US" sz="2400" dirty="0">
                <a:latin typeface="Times New Roman" pitchFamily="18" charset="0"/>
                <a:cs typeface="Times New Roman" pitchFamily="18" charset="0"/>
              </a:rPr>
              <a:t>Using Tailwind’s grid system, content like product listings, images, and buttons will automatically adjust based on the screen size, ensuring no content is cut off or misaligned.</a:t>
            </a:r>
          </a:p>
          <a:p>
            <a:pPr>
              <a:buClrTx/>
              <a:buFont typeface="Verdana" panose="020B0604030504040204" pitchFamily="34" charset="0"/>
              <a:buChar char="●"/>
            </a:pPr>
            <a:r>
              <a:rPr lang="en-US" sz="2400" b="1" dirty="0">
                <a:latin typeface="Times New Roman" pitchFamily="18" charset="0"/>
                <a:cs typeface="Times New Roman" pitchFamily="18" charset="0"/>
              </a:rPr>
              <a:t>Responsive navigation: </a:t>
            </a:r>
            <a:r>
              <a:rPr lang="en-US" sz="2400" dirty="0">
                <a:latin typeface="Times New Roman" pitchFamily="18" charset="0"/>
                <a:cs typeface="Times New Roman" pitchFamily="18" charset="0"/>
              </a:rPr>
              <a:t>The navigation bar transforms into a mobile-friendly hamburger menu on smaller screens, ensuring easy access to all parts of the site, regardless of device size.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D39FE690-F03A-F281-36B3-C732E141FAB3}"/>
            </a:ext>
          </a:extLst>
        </p:cNvPr>
        <p:cNvGrpSpPr/>
        <p:nvPr/>
      </p:nvGrpSpPr>
      <p:grpSpPr>
        <a:xfrm>
          <a:off x="0" y="0"/>
          <a:ext cx="0" cy="0"/>
          <a:chOff x="0" y="0"/>
          <a:chExt cx="0" cy="0"/>
        </a:xfrm>
      </p:grpSpPr>
      <p:sp>
        <p:nvSpPr>
          <p:cNvPr id="170" name="Google Shape;170;p9">
            <a:extLst>
              <a:ext uri="{FF2B5EF4-FFF2-40B4-BE49-F238E27FC236}">
                <a16:creationId xmlns:a16="http://schemas.microsoft.com/office/drawing/2014/main" id="{6E5BAD59-39A2-F373-0A21-124BD47C4BB3}"/>
              </a:ext>
            </a:extLst>
          </p:cNvPr>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IN" altLang="en-US" sz="3200" b="1" dirty="0">
                <a:solidFill>
                  <a:schemeClr val="tx1"/>
                </a:solidFill>
              </a:rPr>
              <a:t>Advantages and Disadvantages of Proposed System</a:t>
            </a:r>
            <a:endParaRPr sz="3200" b="1" dirty="0">
              <a:solidFill>
                <a:schemeClr val="tx1"/>
              </a:solidFill>
            </a:endParaRPr>
          </a:p>
        </p:txBody>
      </p:sp>
      <p:sp>
        <p:nvSpPr>
          <p:cNvPr id="172" name="Google Shape;172;p9">
            <a:extLst>
              <a:ext uri="{FF2B5EF4-FFF2-40B4-BE49-F238E27FC236}">
                <a16:creationId xmlns:a16="http://schemas.microsoft.com/office/drawing/2014/main" id="{6D3E13F9-A90B-A210-E58C-745F1CE9AD94}"/>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73" name="Google Shape;173;p9">
            <a:extLst>
              <a:ext uri="{FF2B5EF4-FFF2-40B4-BE49-F238E27FC236}">
                <a16:creationId xmlns:a16="http://schemas.microsoft.com/office/drawing/2014/main" id="{D1987685-AC4B-AFA7-6A43-C331F2853BB9}"/>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174" name="Google Shape;174;p9">
            <a:extLst>
              <a:ext uri="{FF2B5EF4-FFF2-40B4-BE49-F238E27FC236}">
                <a16:creationId xmlns:a16="http://schemas.microsoft.com/office/drawing/2014/main" id="{EE41BA16-9ECD-8206-E786-CA8F60C9BC68}"/>
              </a:ext>
            </a:extLst>
          </p:cNvPr>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lang="en-US"/>
          </a:p>
        </p:txBody>
      </p:sp>
      <p:sp>
        <p:nvSpPr>
          <p:cNvPr id="3" name="Content Placeholder 2">
            <a:extLst>
              <a:ext uri="{FF2B5EF4-FFF2-40B4-BE49-F238E27FC236}">
                <a16:creationId xmlns:a16="http://schemas.microsoft.com/office/drawing/2014/main" id="{DB28DA79-FE67-8410-7114-EC2FCEA4F4B6}"/>
              </a:ext>
            </a:extLst>
          </p:cNvPr>
          <p:cNvSpPr txBox="1">
            <a:spLocks/>
          </p:cNvSpPr>
          <p:nvPr/>
        </p:nvSpPr>
        <p:spPr bwMode="auto">
          <a:xfrm>
            <a:off x="694983" y="1812525"/>
            <a:ext cx="54409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a:lstStyle>
          <a:p>
            <a:pPr marL="0" indent="0">
              <a:buClr>
                <a:srgbClr val="CC0000"/>
              </a:buClr>
              <a:buFont typeface="Wingdings" panose="05000000000000000000" pitchFamily="2" charset="2"/>
              <a:buNone/>
              <a:defRPr/>
            </a:pPr>
            <a:r>
              <a:rPr lang="en-IN" altLang="en-US" sz="2400" b="1" dirty="0">
                <a:solidFill>
                  <a:srgbClr val="000000"/>
                </a:solidFill>
                <a:latin typeface="Times New Roman" panose="02020603050405020304" pitchFamily="18" charset="0"/>
                <a:cs typeface="Times New Roman" panose="02020603050405020304" pitchFamily="18" charset="0"/>
              </a:rPr>
              <a:t>Features of Proposed System:</a:t>
            </a:r>
            <a:endParaRPr lang="en-US" altLang="en-US" sz="2400" dirty="0">
              <a:solidFill>
                <a:srgbClr val="000000"/>
              </a:solidFill>
              <a:latin typeface="Times New Roman" pitchFamily="18" charset="0"/>
              <a:cs typeface="Times New Roman" pitchFamily="18" charset="0"/>
            </a:endParaRPr>
          </a:p>
          <a:p>
            <a:pPr>
              <a:buClrTx/>
              <a:buFont typeface="Times New Roman" panose="02020603050405020304" pitchFamily="18" charset="0"/>
              <a:buChar char="•"/>
              <a:defRPr/>
            </a:pPr>
            <a:r>
              <a:rPr lang="en-US" altLang="en-US" sz="2400" dirty="0">
                <a:solidFill>
                  <a:srgbClr val="000000"/>
                </a:solidFill>
                <a:latin typeface="Times New Roman" pitchFamily="18" charset="0"/>
                <a:cs typeface="Times New Roman" pitchFamily="18" charset="0"/>
              </a:rPr>
              <a:t>Responsive Design.</a:t>
            </a:r>
          </a:p>
          <a:p>
            <a:pPr>
              <a:buClrTx/>
              <a:buFont typeface="Times New Roman" panose="02020603050405020304" pitchFamily="18" charset="0"/>
              <a:buChar char="•"/>
              <a:defRPr/>
            </a:pPr>
            <a:r>
              <a:rPr lang="en-US" altLang="en-US" sz="2400" dirty="0">
                <a:solidFill>
                  <a:srgbClr val="000000"/>
                </a:solidFill>
                <a:latin typeface="Times New Roman" pitchFamily="18" charset="0"/>
                <a:cs typeface="Times New Roman" pitchFamily="18" charset="0"/>
              </a:rPr>
              <a:t>Modular Architecture.</a:t>
            </a:r>
          </a:p>
          <a:p>
            <a:pPr>
              <a:buClrTx/>
              <a:buFont typeface="Times New Roman" panose="02020603050405020304" pitchFamily="18" charset="0"/>
              <a:buChar char="•"/>
              <a:defRPr/>
            </a:pPr>
            <a:r>
              <a:rPr lang="en-US" altLang="en-US" sz="2400" dirty="0">
                <a:solidFill>
                  <a:srgbClr val="000000"/>
                </a:solidFill>
                <a:latin typeface="Times New Roman" pitchFamily="18" charset="0"/>
                <a:cs typeface="Times New Roman" pitchFamily="18" charset="0"/>
              </a:rPr>
              <a:t>Customizable Design.</a:t>
            </a:r>
          </a:p>
          <a:p>
            <a:pPr>
              <a:buClrTx/>
              <a:buFont typeface="Times New Roman" panose="02020603050405020304" pitchFamily="18" charset="0"/>
              <a:buChar char="•"/>
              <a:defRPr/>
            </a:pPr>
            <a:r>
              <a:rPr lang="en-US" altLang="en-US" sz="2400" dirty="0">
                <a:solidFill>
                  <a:srgbClr val="000000"/>
                </a:solidFill>
                <a:latin typeface="Times New Roman" pitchFamily="18" charset="0"/>
                <a:cs typeface="Times New Roman" pitchFamily="18" charset="0"/>
              </a:rPr>
              <a:t>Fast Load Times.</a:t>
            </a:r>
            <a:br>
              <a:rPr lang="en-IN" altLang="en-US" sz="2800" dirty="0">
                <a:solidFill>
                  <a:srgbClr val="000000"/>
                </a:solidFill>
                <a:latin typeface="Verdana" panose="020B0604030504040204"/>
              </a:rPr>
            </a:br>
            <a:endParaRPr lang="en-IN" altLang="en-US" sz="2800" dirty="0">
              <a:solidFill>
                <a:srgbClr val="000000"/>
              </a:solidFill>
              <a:latin typeface="Verdana" panose="020B0604030504040204"/>
            </a:endParaRPr>
          </a:p>
          <a:p>
            <a:pPr marL="0" indent="0">
              <a:buFont typeface="Wingdings" panose="05000000000000000000" pitchFamily="2" charset="2"/>
              <a:buNone/>
            </a:pPr>
            <a:endParaRPr lang="en-IN" dirty="0"/>
          </a:p>
        </p:txBody>
      </p:sp>
      <p:sp>
        <p:nvSpPr>
          <p:cNvPr id="4" name="Content Placeholder 2">
            <a:extLst>
              <a:ext uri="{FF2B5EF4-FFF2-40B4-BE49-F238E27FC236}">
                <a16:creationId xmlns:a16="http://schemas.microsoft.com/office/drawing/2014/main" id="{BA6D8E54-7B38-10A4-0EAF-F1EB8E798470}"/>
              </a:ext>
            </a:extLst>
          </p:cNvPr>
          <p:cNvSpPr txBox="1">
            <a:spLocks/>
          </p:cNvSpPr>
          <p:nvPr/>
        </p:nvSpPr>
        <p:spPr>
          <a:xfrm>
            <a:off x="6597158" y="1752600"/>
            <a:ext cx="5440963" cy="426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2"/>
              </a:buClr>
              <a:buSzPts val="1800"/>
              <a:buFont typeface="Noto Sans Symbols"/>
              <a:buChar char="□"/>
              <a:defRPr sz="3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42900" algn="l" rtl="0">
              <a:lnSpc>
                <a:spcPct val="100000"/>
              </a:lnSpc>
              <a:spcBef>
                <a:spcPts val="360"/>
              </a:spcBef>
              <a:spcAft>
                <a:spcPts val="0"/>
              </a:spcAft>
              <a:buClr>
                <a:schemeClr val="accent2"/>
              </a:buClr>
              <a:buSzPts val="1800"/>
              <a:buFont typeface="Noto Sans Symbols"/>
              <a:buChar char="■"/>
              <a:defRPr sz="2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accent2"/>
              </a:buClr>
              <a:buSzPts val="1800"/>
              <a:buFont typeface="Noto Sans Symbols"/>
              <a:buChar char="□"/>
              <a:defRPr sz="23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42900" algn="l" rtl="0">
              <a:lnSpc>
                <a:spcPct val="100000"/>
              </a:lnSpc>
              <a:spcBef>
                <a:spcPts val="36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indent="0" eaLnBrk="0" fontAlgn="base" hangingPunct="0">
              <a:spcBef>
                <a:spcPct val="20000"/>
              </a:spcBef>
              <a:spcAft>
                <a:spcPct val="0"/>
              </a:spcAft>
              <a:buClr>
                <a:srgbClr val="CC0000"/>
              </a:buClr>
              <a:buSzTx/>
              <a:buFont typeface="Noto Sans Symbols"/>
              <a:buNone/>
              <a:defRPr/>
            </a:pPr>
            <a:r>
              <a:rPr lang="en-IN" altLang="en-US" sz="2400" b="1" dirty="0">
                <a:solidFill>
                  <a:srgbClr val="000000"/>
                </a:solidFill>
                <a:latin typeface="Times New Roman" panose="02020603050405020304" pitchFamily="18" charset="0"/>
                <a:cs typeface="Times New Roman" panose="02020603050405020304" pitchFamily="18" charset="0"/>
              </a:rPr>
              <a:t>Limitations of Proposed System:</a:t>
            </a:r>
          </a:p>
          <a:p>
            <a:pPr>
              <a:buClrTx/>
              <a:buFont typeface="Verdana" panose="020B0604030504040204" pitchFamily="34" charset="0"/>
              <a:buChar char="●"/>
              <a:defRPr/>
            </a:pPr>
            <a:r>
              <a:rPr lang="en-US" altLang="en-US" sz="2400" dirty="0">
                <a:solidFill>
                  <a:srgbClr val="000000"/>
                </a:solidFill>
                <a:latin typeface="Times New Roman" pitchFamily="18" charset="0"/>
                <a:cs typeface="Times New Roman" pitchFamily="18" charset="0"/>
              </a:rPr>
              <a:t>Dependence on External Integrations.</a:t>
            </a:r>
          </a:p>
          <a:p>
            <a:pPr>
              <a:buClrTx/>
              <a:buFont typeface="Verdana" panose="020B0604030504040204" pitchFamily="34" charset="0"/>
              <a:buChar char="●"/>
              <a:defRPr/>
            </a:pPr>
            <a:r>
              <a:rPr lang="en-US" altLang="en-US" sz="2400" dirty="0">
                <a:latin typeface="Times New Roman" pitchFamily="18" charset="0"/>
                <a:cs typeface="Times New Roman" pitchFamily="18" charset="0"/>
              </a:rPr>
              <a:t>Limited Security Features.</a:t>
            </a:r>
          </a:p>
          <a:p>
            <a:pPr>
              <a:buClrTx/>
              <a:buFont typeface="Verdana" panose="020B0604030504040204" pitchFamily="34" charset="0"/>
              <a:buChar char="●"/>
              <a:defRPr/>
            </a:pPr>
            <a:r>
              <a:rPr lang="en-US" altLang="en-US" sz="2400" dirty="0">
                <a:solidFill>
                  <a:srgbClr val="000000"/>
                </a:solidFill>
                <a:latin typeface="Times New Roman" pitchFamily="18" charset="0"/>
                <a:cs typeface="Times New Roman" pitchFamily="18" charset="0"/>
              </a:rPr>
              <a:t>Scalability Challenge for complex businesses</a:t>
            </a:r>
          </a:p>
          <a:p>
            <a:pPr marL="114300" indent="0">
              <a:buClrTx/>
              <a:buNone/>
              <a:defRPr/>
            </a:pPr>
            <a:br>
              <a:rPr lang="en-IN" altLang="en-US" sz="2800" dirty="0">
                <a:solidFill>
                  <a:srgbClr val="000000"/>
                </a:solidFill>
                <a:ea typeface="+mn-ea"/>
                <a:cs typeface="+mn-cs"/>
              </a:rPr>
            </a:br>
            <a:endParaRPr lang="en-IN" altLang="en-US" sz="2800" dirty="0">
              <a:solidFill>
                <a:srgbClr val="000000"/>
              </a:solidFill>
              <a:ea typeface="+mn-ea"/>
              <a:cs typeface="+mn-cs"/>
            </a:endParaRPr>
          </a:p>
          <a:p>
            <a:pPr marL="0" indent="0">
              <a:buFont typeface="Noto Sans Symbols"/>
              <a:buNone/>
            </a:pPr>
            <a:endParaRPr lang="en-IN" dirty="0"/>
          </a:p>
        </p:txBody>
      </p:sp>
    </p:spTree>
    <p:extLst>
      <p:ext uri="{BB962C8B-B14F-4D97-AF65-F5344CB8AC3E}">
        <p14:creationId xmlns:p14="http://schemas.microsoft.com/office/powerpoint/2010/main" val="49676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4A83-6CA8-B6B3-4E77-A2C4A9EBA797}"/>
              </a:ext>
            </a:extLst>
          </p:cNvPr>
          <p:cNvSpPr>
            <a:spLocks noGrp="1"/>
          </p:cNvSpPr>
          <p:nvPr>
            <p:ph type="title"/>
          </p:nvPr>
        </p:nvSpPr>
        <p:spPr/>
        <p:txBody>
          <a:bodyPr/>
          <a:lstStyle/>
          <a:p>
            <a:r>
              <a:rPr lang="en-IN" sz="3200" b="1" kern="100" dirty="0">
                <a:effectLst/>
                <a:latin typeface="Verdana" panose="020B0604030504040204" pitchFamily="34" charset="0"/>
                <a:ea typeface="Verdana" panose="020B0604030504040204" pitchFamily="34" charset="0"/>
                <a:cs typeface="Cordia New" panose="020B0304020202020204" pitchFamily="34" charset="-34"/>
              </a:rPr>
              <a:t>SYSTEM REQUIREMENTS</a:t>
            </a:r>
            <a:endParaRPr lang="en-US" sz="3200" dirty="0">
              <a:latin typeface="Verdana" panose="020B060403050404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AE2D696F-57D4-ECDE-8C32-D5FD6F3DAD82}"/>
              </a:ext>
            </a:extLst>
          </p:cNvPr>
          <p:cNvSpPr>
            <a:spLocks noGrp="1"/>
          </p:cNvSpPr>
          <p:nvPr>
            <p:ph type="body" idx="1"/>
          </p:nvPr>
        </p:nvSpPr>
        <p:spPr>
          <a:xfrm>
            <a:off x="755651" y="1778727"/>
            <a:ext cx="10668000" cy="4267200"/>
          </a:xfrm>
        </p:spPr>
        <p:txBody>
          <a:bodyPr/>
          <a:lstStyle/>
          <a:p>
            <a:pPr marL="114300" indent="0">
              <a:buNone/>
            </a:pPr>
            <a:r>
              <a:rPr lang="en-US" sz="2200" b="1" dirty="0">
                <a:latin typeface="Times New Roman" panose="02020603050405020304" pitchFamily="18" charset="0"/>
                <a:cs typeface="Times New Roman" panose="02020603050405020304" pitchFamily="18" charset="0"/>
              </a:rPr>
              <a:t>Software Requirements :</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Frontend:</a:t>
            </a:r>
            <a:r>
              <a:rPr lang="en-US" sz="2200" dirty="0">
                <a:latin typeface="Times New Roman" panose="02020603050405020304" pitchFamily="18" charset="0"/>
                <a:cs typeface="Times New Roman" panose="02020603050405020304" pitchFamily="18" charset="0"/>
              </a:rPr>
              <a:t> HTML, CSS, JavaScript, React.js, </a:t>
            </a:r>
            <a:r>
              <a:rPr lang="en-US" sz="2200" dirty="0" err="1">
                <a:latin typeface="Times New Roman" panose="02020603050405020304" pitchFamily="18" charset="0"/>
                <a:cs typeface="Times New Roman" panose="02020603050405020304" pitchFamily="18" charset="0"/>
              </a:rPr>
              <a:t>Bootstrap,Tailwind</a:t>
            </a:r>
            <a:r>
              <a:rPr lang="en-US" sz="2200" dirty="0">
                <a:latin typeface="Times New Roman" panose="02020603050405020304" pitchFamily="18" charset="0"/>
                <a:cs typeface="Times New Roman" panose="02020603050405020304" pitchFamily="18" charset="0"/>
              </a:rPr>
              <a:t> CSS, Jest Framework.</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Development tools: </a:t>
            </a:r>
            <a:r>
              <a:rPr lang="en-US" sz="2200" dirty="0">
                <a:latin typeface="Times New Roman" panose="02020603050405020304" pitchFamily="18" charset="0"/>
                <a:cs typeface="Times New Roman" panose="02020603050405020304" pitchFamily="18" charset="0"/>
              </a:rPr>
              <a:t>VS code, GIT, </a:t>
            </a:r>
            <a:r>
              <a:rPr lang="en-US" sz="2200" dirty="0" err="1">
                <a:latin typeface="Times New Roman" panose="02020603050405020304" pitchFamily="18" charset="0"/>
                <a:cs typeface="Times New Roman" panose="02020603050405020304" pitchFamily="18" charset="0"/>
              </a:rPr>
              <a:t>Github</a:t>
            </a:r>
            <a:r>
              <a:rPr lang="en-US" sz="2200" dirty="0">
                <a:latin typeface="Times New Roman" panose="02020603050405020304" pitchFamily="18" charset="0"/>
                <a:cs typeface="Times New Roman" panose="02020603050405020304" pitchFamily="18" charset="0"/>
              </a:rPr>
              <a:t>, Postman</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Deployment and Hosting: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Github</a:t>
            </a:r>
            <a:r>
              <a:rPr lang="en-US" sz="2200" dirty="0">
                <a:latin typeface="Times New Roman" panose="02020603050405020304" pitchFamily="18" charset="0"/>
                <a:cs typeface="Times New Roman" panose="02020603050405020304" pitchFamily="18" charset="0"/>
              </a:rPr>
              <a:t> pages and Netlify.</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Security:</a:t>
            </a:r>
            <a:r>
              <a:rPr lang="en-US" sz="2200" dirty="0">
                <a:latin typeface="Times New Roman" panose="02020603050405020304" pitchFamily="18" charset="0"/>
                <a:cs typeface="Times New Roman" panose="02020603050405020304" pitchFamily="18" charset="0"/>
              </a:rPr>
              <a:t> JWT for authentication, BCrypt.js for password hashing, SSL certificates.</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Payment Gateway:</a:t>
            </a:r>
            <a:r>
              <a:rPr lang="en-US" sz="2200" dirty="0">
                <a:latin typeface="Times New Roman" panose="02020603050405020304" pitchFamily="18" charset="0"/>
                <a:cs typeface="Times New Roman" panose="02020603050405020304" pitchFamily="18" charset="0"/>
              </a:rPr>
              <a:t> Stripe or PayPal for secure transactions.</a:t>
            </a:r>
          </a:p>
          <a:p>
            <a:pPr>
              <a:buClrTx/>
              <a:buFont typeface="Verdana" panose="020B0604030504040204" pitchFamily="34" charset="0"/>
              <a:buChar char="•"/>
            </a:pPr>
            <a:r>
              <a:rPr lang="en-US" sz="2200" b="1" dirty="0">
                <a:latin typeface="Times New Roman" panose="02020603050405020304" pitchFamily="18" charset="0"/>
                <a:cs typeface="Times New Roman" panose="02020603050405020304" pitchFamily="18" charset="0"/>
              </a:rPr>
              <a:t>Performance optimization tools: </a:t>
            </a:r>
            <a:r>
              <a:rPr lang="en-US" sz="2200" dirty="0">
                <a:latin typeface="Times New Roman" panose="02020603050405020304" pitchFamily="18" charset="0"/>
                <a:cs typeface="Times New Roman" panose="02020603050405020304" pitchFamily="18" charset="0"/>
              </a:rPr>
              <a:t>Google lighthouse, Percy.</a:t>
            </a:r>
          </a:p>
          <a:p>
            <a:pPr>
              <a:buClrTx/>
              <a:buFont typeface="Verdana" panose="020B0604030504040204" pitchFamily="34" charset="0"/>
              <a:buChar char="•"/>
            </a:pPr>
            <a:endParaRPr lang="en-US" sz="2200" dirty="0">
              <a:latin typeface="Times New Roman" panose="02020603050405020304" pitchFamily="18" charset="0"/>
              <a:cs typeface="Times New Roman" panose="02020603050405020304" pitchFamily="18" charset="0"/>
            </a:endParaRPr>
          </a:p>
          <a:p>
            <a:pPr marL="114300" indent="0">
              <a:buNone/>
            </a:pPr>
            <a:endParaRPr lang="en-US"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9145F01-AA4D-140D-B886-23DDD01321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5" name="Google Shape;103;p2">
            <a:extLst>
              <a:ext uri="{FF2B5EF4-FFF2-40B4-BE49-F238E27FC236}">
                <a16:creationId xmlns:a16="http://schemas.microsoft.com/office/drawing/2014/main" id="{A5DB3E22-5E45-F59D-5357-094BC14969AD}"/>
              </a:ext>
            </a:extLst>
          </p:cNvPr>
          <p:cNvSpPr txBox="1">
            <a:spLocks noGrp="1"/>
          </p:cNvSpPr>
          <p:nvPr>
            <p:ph type="dt" idx="10"/>
          </p:nvPr>
        </p:nvSpPr>
        <p:spPr>
          <a:xfrm>
            <a:off x="812802"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5EFDD396-6A8C-CB95-6C3D-835AABD6E897}"/>
              </a:ext>
            </a:extLst>
          </p:cNvPr>
          <p:cNvSpPr txBox="1">
            <a:spLocks noGrp="1"/>
          </p:cNvSpPr>
          <p:nvPr>
            <p:ph type="ftr" idx="11"/>
          </p:nvPr>
        </p:nvSpPr>
        <p:spPr>
          <a:xfrm>
            <a:off x="4165601"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Tree>
    <p:extLst>
      <p:ext uri="{BB962C8B-B14F-4D97-AF65-F5344CB8AC3E}">
        <p14:creationId xmlns:p14="http://schemas.microsoft.com/office/powerpoint/2010/main" val="24033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766233" y="304801"/>
            <a:ext cx="10668000" cy="1215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t>System Architecture</a:t>
            </a:r>
            <a:endParaRPr sz="3200" b="1" dirty="0"/>
          </a:p>
        </p:txBody>
      </p:sp>
      <p:sp>
        <p:nvSpPr>
          <p:cNvPr id="189" name="Google Shape;189;p10"/>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Final Review</a:t>
            </a:r>
          </a:p>
        </p:txBody>
      </p:sp>
      <p:sp>
        <p:nvSpPr>
          <p:cNvPr id="190" name="Google Shape;190;p10"/>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91" name="Google Shape;191;p10"/>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lang="en-US"/>
          </a:p>
        </p:txBody>
      </p:sp>
      <p:pic>
        <p:nvPicPr>
          <p:cNvPr id="7" name="Picture 6">
            <a:extLst>
              <a:ext uri="{FF2B5EF4-FFF2-40B4-BE49-F238E27FC236}">
                <a16:creationId xmlns:a16="http://schemas.microsoft.com/office/drawing/2014/main" id="{7C75AE42-E880-4C31-8805-5EC5CA9843C7}"/>
              </a:ext>
            </a:extLst>
          </p:cNvPr>
          <p:cNvPicPr/>
          <p:nvPr/>
        </p:nvPicPr>
        <p:blipFill>
          <a:blip r:embed="rId3"/>
          <a:stretch>
            <a:fillRect/>
          </a:stretch>
        </p:blipFill>
        <p:spPr>
          <a:xfrm>
            <a:off x="1884783" y="1847461"/>
            <a:ext cx="8182947" cy="40434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t>List of modules</a:t>
            </a:r>
            <a:endParaRPr sz="3200" b="1"/>
          </a:p>
        </p:txBody>
      </p:sp>
      <p:sp>
        <p:nvSpPr>
          <p:cNvPr id="199" name="Google Shape;199;p11"/>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200" name="Google Shape;200;p11"/>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201" name="Google Shape;201;p11"/>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lang="en-US"/>
          </a:p>
        </p:txBody>
      </p:sp>
      <p:sp>
        <p:nvSpPr>
          <p:cNvPr id="4" name="Text Placeholder 3">
            <a:extLst>
              <a:ext uri="{FF2B5EF4-FFF2-40B4-BE49-F238E27FC236}">
                <a16:creationId xmlns:a16="http://schemas.microsoft.com/office/drawing/2014/main" id="{A58FE35C-E655-E174-356E-6ADDFD0EB065}"/>
              </a:ext>
            </a:extLst>
          </p:cNvPr>
          <p:cNvSpPr>
            <a:spLocks noGrp="1" noChangeArrowheads="1"/>
          </p:cNvSpPr>
          <p:nvPr>
            <p:ph type="body" idx="1"/>
          </p:nvPr>
        </p:nvSpPr>
        <p:spPr bwMode="auto">
          <a:xfrm>
            <a:off x="812800" y="1897598"/>
            <a:ext cx="424186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1. Product Management Module.</a:t>
            </a:r>
            <a:endParaRPr kumimoji="0" lang="en-US" altLang="en-US" sz="240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2. Shopping Cart Module.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3. Order Management Module.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4. Contact and Support Module.</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5. Payment Processing Module.</a:t>
            </a:r>
            <a:endParaRPr kumimoji="0" lang="en-US" altLang="en-US" sz="240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6EA59-0042-B90C-533F-E7785573F6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A1A29-1E8E-C58C-0DF4-2EA36739513E}"/>
              </a:ext>
            </a:extLst>
          </p:cNvPr>
          <p:cNvSpPr>
            <a:spLocks noGrp="1"/>
          </p:cNvSpPr>
          <p:nvPr>
            <p:ph type="title"/>
          </p:nvPr>
        </p:nvSpPr>
        <p:spPr/>
        <p:txBody>
          <a:bodyPr/>
          <a:lstStyle/>
          <a:p>
            <a:r>
              <a:rPr lang="en-US" sz="3200" b="1" dirty="0"/>
              <a:t>Product Management Module </a:t>
            </a:r>
            <a:endParaRPr lang="en-US" sz="6000" b="1" dirty="0"/>
          </a:p>
        </p:txBody>
      </p:sp>
      <p:sp>
        <p:nvSpPr>
          <p:cNvPr id="3" name="Google Shape;103;p2">
            <a:extLst>
              <a:ext uri="{FF2B5EF4-FFF2-40B4-BE49-F238E27FC236}">
                <a16:creationId xmlns:a16="http://schemas.microsoft.com/office/drawing/2014/main" id="{3D41AB51-288D-F169-CA22-679B362D7BC1}"/>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344BECD8-7E22-2216-8113-7349CC20EBFD}"/>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7" name="Google Shape;105;p2">
            <a:extLst>
              <a:ext uri="{FF2B5EF4-FFF2-40B4-BE49-F238E27FC236}">
                <a16:creationId xmlns:a16="http://schemas.microsoft.com/office/drawing/2014/main" id="{504540DE-E719-94D4-4A4D-CC8EFC71C502}"/>
              </a:ext>
            </a:extLst>
          </p:cNvPr>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lang="en-US"/>
          </a:p>
        </p:txBody>
      </p:sp>
      <p:sp>
        <p:nvSpPr>
          <p:cNvPr id="12" name="Text Placeholder 11">
            <a:extLst>
              <a:ext uri="{FF2B5EF4-FFF2-40B4-BE49-F238E27FC236}">
                <a16:creationId xmlns:a16="http://schemas.microsoft.com/office/drawing/2014/main" id="{59DE5806-6D52-0968-3348-8B8AACD9B443}"/>
              </a:ext>
            </a:extLst>
          </p:cNvPr>
          <p:cNvSpPr>
            <a:spLocks noGrp="1"/>
          </p:cNvSpPr>
          <p:nvPr>
            <p:ph type="body" idx="1"/>
          </p:nvPr>
        </p:nvSpPr>
        <p:spPr/>
        <p:txBody>
          <a:bodyPr/>
          <a:lstStyle/>
          <a:p>
            <a:pPr marL="114300" indent="0" algn="just">
              <a:buNone/>
            </a:pPr>
            <a:r>
              <a:rPr lang="en-US" sz="2400" b="1" dirty="0">
                <a:latin typeface="Times New Roman" panose="02020603050405020304" pitchFamily="18" charset="0"/>
                <a:cs typeface="Times New Roman" panose="02020603050405020304" pitchFamily="18" charset="0"/>
              </a:rPr>
              <a:t>Features:</a:t>
            </a:r>
          </a:p>
          <a:p>
            <a:pPr marL="114300" indent="0" algn="just">
              <a:buNone/>
            </a:pPr>
            <a:r>
              <a:rPr lang="en-US" sz="2400" b="1" dirty="0">
                <a:latin typeface="Times New Roman" panose="02020603050405020304" pitchFamily="18" charset="0"/>
                <a:cs typeface="Times New Roman" panose="02020603050405020304" pitchFamily="18" charset="0"/>
              </a:rPr>
              <a:t>Product Listing:</a:t>
            </a:r>
            <a:r>
              <a:rPr lang="en-US" sz="2400" dirty="0">
                <a:latin typeface="Times New Roman" panose="02020603050405020304" pitchFamily="18" charset="0"/>
                <a:cs typeface="Times New Roman" panose="02020603050405020304" pitchFamily="18" charset="0"/>
              </a:rPr>
              <a:t> Displays all available products on the home page or in specific categories.</a:t>
            </a:r>
          </a:p>
          <a:p>
            <a:pPr marL="114300" indent="0" algn="just">
              <a:buNone/>
            </a:pPr>
            <a:r>
              <a:rPr lang="en-US" sz="2400" b="1" dirty="0">
                <a:latin typeface="Times New Roman" panose="02020603050405020304" pitchFamily="18" charset="0"/>
                <a:cs typeface="Times New Roman" panose="02020603050405020304" pitchFamily="18" charset="0"/>
              </a:rPr>
              <a:t>Product Details:</a:t>
            </a:r>
            <a:r>
              <a:rPr lang="en-US" sz="2400" dirty="0">
                <a:latin typeface="Times New Roman" panose="02020603050405020304" pitchFamily="18" charset="0"/>
                <a:cs typeface="Times New Roman" panose="02020603050405020304" pitchFamily="18" charset="0"/>
              </a:rPr>
              <a:t> Shows detailed information about a selected product, including price, description, and availability.</a:t>
            </a:r>
          </a:p>
          <a:p>
            <a:pPr marL="114300" indent="0" algn="just">
              <a:buNone/>
            </a:pPr>
            <a:r>
              <a:rPr lang="en-US" sz="2400" b="1" dirty="0">
                <a:latin typeface="Times New Roman" panose="02020603050405020304" pitchFamily="18" charset="0"/>
                <a:cs typeface="Times New Roman" panose="02020603050405020304" pitchFamily="18" charset="0"/>
              </a:rPr>
              <a:t>Product Search and Filtering:</a:t>
            </a:r>
            <a:r>
              <a:rPr lang="en-US" sz="2400" dirty="0">
                <a:latin typeface="Times New Roman" panose="02020603050405020304" pitchFamily="18" charset="0"/>
                <a:cs typeface="Times New Roman" panose="02020603050405020304" pitchFamily="18" charset="0"/>
              </a:rPr>
              <a:t> Allows users to search and filter products based on categories, price, and other attributes.</a:t>
            </a:r>
          </a:p>
        </p:txBody>
      </p:sp>
    </p:spTree>
    <p:extLst>
      <p:ext uri="{BB962C8B-B14F-4D97-AF65-F5344CB8AC3E}">
        <p14:creationId xmlns:p14="http://schemas.microsoft.com/office/powerpoint/2010/main" val="395596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C2E65-8A7B-64F8-6B0D-7D85009D2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BF823-2E93-B2CD-BD91-80603A00611A}"/>
              </a:ext>
            </a:extLst>
          </p:cNvPr>
          <p:cNvSpPr>
            <a:spLocks noGrp="1"/>
          </p:cNvSpPr>
          <p:nvPr>
            <p:ph type="title"/>
          </p:nvPr>
        </p:nvSpPr>
        <p:spPr/>
        <p:txBody>
          <a:bodyPr/>
          <a:lstStyle/>
          <a:p>
            <a:r>
              <a:rPr lang="en-US" sz="3200" b="1" dirty="0"/>
              <a:t>Shopping Cart Module</a:t>
            </a:r>
          </a:p>
        </p:txBody>
      </p:sp>
      <p:sp>
        <p:nvSpPr>
          <p:cNvPr id="4" name="Slide Number Placeholder 3">
            <a:extLst>
              <a:ext uri="{FF2B5EF4-FFF2-40B4-BE49-F238E27FC236}">
                <a16:creationId xmlns:a16="http://schemas.microsoft.com/office/drawing/2014/main" id="{1FFC70DA-E514-9A7D-30F3-0DA311781F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3" name="Google Shape;103;p2">
            <a:extLst>
              <a:ext uri="{FF2B5EF4-FFF2-40B4-BE49-F238E27FC236}">
                <a16:creationId xmlns:a16="http://schemas.microsoft.com/office/drawing/2014/main" id="{CB10BC07-E273-FD68-F65F-D520D8EEB555}"/>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96DBCEC6-211A-9201-010C-15252B607D68}"/>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6" name="Text Placeholder 11">
            <a:extLst>
              <a:ext uri="{FF2B5EF4-FFF2-40B4-BE49-F238E27FC236}">
                <a16:creationId xmlns:a16="http://schemas.microsoft.com/office/drawing/2014/main" id="{B737B831-D238-DE72-3476-4D1FFF7B5333}"/>
              </a:ext>
            </a:extLst>
          </p:cNvPr>
          <p:cNvSpPr>
            <a:spLocks noGrp="1"/>
          </p:cNvSpPr>
          <p:nvPr>
            <p:ph type="body" idx="1"/>
          </p:nvPr>
        </p:nvSpPr>
        <p:spPr>
          <a:xfrm>
            <a:off x="755651" y="1752600"/>
            <a:ext cx="10668000" cy="4267200"/>
          </a:xfrm>
        </p:spPr>
        <p:txBody>
          <a:bodyPr/>
          <a:lstStyle/>
          <a:p>
            <a:pPr marL="114300" indent="0" algn="just">
              <a:buNone/>
            </a:pPr>
            <a:r>
              <a:rPr lang="en-US" sz="2400" b="1" dirty="0">
                <a:latin typeface="Times New Roman" panose="02020603050405020304" pitchFamily="18" charset="0"/>
                <a:cs typeface="Times New Roman" panose="02020603050405020304" pitchFamily="18" charset="0"/>
              </a:rPr>
              <a:t>Features:</a:t>
            </a:r>
          </a:p>
          <a:p>
            <a:pPr marL="114300" indent="0" algn="just">
              <a:buNone/>
            </a:pPr>
            <a:r>
              <a:rPr lang="en-US" sz="2400" b="1" dirty="0">
                <a:latin typeface="Times New Roman" panose="02020603050405020304" pitchFamily="18" charset="0"/>
                <a:cs typeface="Times New Roman" panose="02020603050405020304" pitchFamily="18" charset="0"/>
              </a:rPr>
              <a:t>Add to Cart:</a:t>
            </a:r>
            <a:r>
              <a:rPr lang="en-US" sz="2400" dirty="0">
                <a:latin typeface="Times New Roman" panose="02020603050405020304" pitchFamily="18" charset="0"/>
                <a:cs typeface="Times New Roman" panose="02020603050405020304" pitchFamily="18" charset="0"/>
              </a:rPr>
              <a:t> Users can add products to their cart directly from the product listing or details page.</a:t>
            </a:r>
          </a:p>
          <a:p>
            <a:pPr marL="114300" indent="0" algn="just">
              <a:buNone/>
            </a:pPr>
            <a:r>
              <a:rPr lang="en-US" sz="2400" b="1" dirty="0">
                <a:latin typeface="Times New Roman" panose="02020603050405020304" pitchFamily="18" charset="0"/>
                <a:cs typeface="Times New Roman" panose="02020603050405020304" pitchFamily="18" charset="0"/>
              </a:rPr>
              <a:t>Manage Cart:</a:t>
            </a:r>
            <a:r>
              <a:rPr lang="en-US" sz="2400" dirty="0">
                <a:latin typeface="Times New Roman" panose="02020603050405020304" pitchFamily="18" charset="0"/>
                <a:cs typeface="Times New Roman" panose="02020603050405020304" pitchFamily="18" charset="0"/>
              </a:rPr>
              <a:t> Users can update quantities, remove items, and view the total cost in their cart.</a:t>
            </a:r>
          </a:p>
          <a:p>
            <a:pPr marL="114300" indent="0" algn="just">
              <a:buNone/>
            </a:pPr>
            <a:r>
              <a:rPr lang="en-US" sz="2400" b="1" dirty="0">
                <a:latin typeface="Times New Roman" panose="02020603050405020304" pitchFamily="18" charset="0"/>
                <a:cs typeface="Times New Roman" panose="02020603050405020304" pitchFamily="18" charset="0"/>
              </a:rPr>
              <a:t>Save Cart State:</a:t>
            </a:r>
            <a:r>
              <a:rPr lang="en-US" sz="2400" dirty="0">
                <a:latin typeface="Times New Roman" panose="02020603050405020304" pitchFamily="18" charset="0"/>
                <a:cs typeface="Times New Roman" panose="02020603050405020304" pitchFamily="18" charset="0"/>
              </a:rPr>
              <a:t> Optional feature to save the cart state for logged-in users, allowing them to return and continue shopping later.</a:t>
            </a:r>
          </a:p>
        </p:txBody>
      </p:sp>
    </p:spTree>
    <p:extLst>
      <p:ext uri="{BB962C8B-B14F-4D97-AF65-F5344CB8AC3E}">
        <p14:creationId xmlns:p14="http://schemas.microsoft.com/office/powerpoint/2010/main" val="939678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3EA0-FFF0-D965-1023-1D97463B3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A6A39-0ECE-9CF9-EDA8-3C4AFFE3D8E7}"/>
              </a:ext>
            </a:extLst>
          </p:cNvPr>
          <p:cNvSpPr>
            <a:spLocks noGrp="1"/>
          </p:cNvSpPr>
          <p:nvPr>
            <p:ph type="title"/>
          </p:nvPr>
        </p:nvSpPr>
        <p:spPr/>
        <p:txBody>
          <a:bodyPr/>
          <a:lstStyle/>
          <a:p>
            <a:r>
              <a:rPr lang="en-US" sz="3200" b="1" dirty="0"/>
              <a:t>Order Management Module</a:t>
            </a:r>
          </a:p>
        </p:txBody>
      </p:sp>
      <p:sp>
        <p:nvSpPr>
          <p:cNvPr id="4" name="Slide Number Placeholder 3">
            <a:extLst>
              <a:ext uri="{FF2B5EF4-FFF2-40B4-BE49-F238E27FC236}">
                <a16:creationId xmlns:a16="http://schemas.microsoft.com/office/drawing/2014/main" id="{BE351DBD-C4AD-5FE9-A596-53C11E0C12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3" name="Google Shape;103;p2">
            <a:extLst>
              <a:ext uri="{FF2B5EF4-FFF2-40B4-BE49-F238E27FC236}">
                <a16:creationId xmlns:a16="http://schemas.microsoft.com/office/drawing/2014/main" id="{05CA3BAC-A1ED-1248-29B7-8AC5D1E95B44}"/>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49767770-495D-FDFB-67CB-0D5E6BA25CE8}"/>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7" name="Text Placeholder 11">
            <a:extLst>
              <a:ext uri="{FF2B5EF4-FFF2-40B4-BE49-F238E27FC236}">
                <a16:creationId xmlns:a16="http://schemas.microsoft.com/office/drawing/2014/main" id="{569ECC89-9BCC-5306-2014-E2BBD3C225DA}"/>
              </a:ext>
            </a:extLst>
          </p:cNvPr>
          <p:cNvSpPr>
            <a:spLocks noGrp="1"/>
          </p:cNvSpPr>
          <p:nvPr>
            <p:ph type="body" idx="1"/>
          </p:nvPr>
        </p:nvSpPr>
        <p:spPr>
          <a:xfrm>
            <a:off x="755651" y="1752600"/>
            <a:ext cx="10668000" cy="4267200"/>
          </a:xfrm>
        </p:spPr>
        <p:txBody>
          <a:bodyPr/>
          <a:lstStyle/>
          <a:p>
            <a:pPr marL="114300" indent="0" algn="just">
              <a:buNone/>
            </a:pPr>
            <a:r>
              <a:rPr lang="en-US" sz="2400" b="1" dirty="0">
                <a:latin typeface="Times New Roman" panose="02020603050405020304" pitchFamily="18" charset="0"/>
                <a:cs typeface="Times New Roman" panose="02020603050405020304" pitchFamily="18" charset="0"/>
              </a:rPr>
              <a:t>Features:</a:t>
            </a:r>
          </a:p>
          <a:p>
            <a:pPr marL="114300" indent="0" algn="just">
              <a:buNone/>
            </a:pPr>
            <a:r>
              <a:rPr lang="en-US" sz="2400" b="1" dirty="0">
                <a:latin typeface="Times New Roman" panose="02020603050405020304" pitchFamily="18" charset="0"/>
                <a:cs typeface="Times New Roman" panose="02020603050405020304" pitchFamily="18" charset="0"/>
              </a:rPr>
              <a:t>Checkout: </a:t>
            </a:r>
            <a:r>
              <a:rPr lang="en-US" sz="2400" dirty="0">
                <a:latin typeface="Times New Roman" panose="02020603050405020304" pitchFamily="18" charset="0"/>
                <a:cs typeface="Times New Roman" panose="02020603050405020304" pitchFamily="18" charset="0"/>
              </a:rPr>
              <a:t>Collects payment and shipping information and confirms orders.</a:t>
            </a:r>
          </a:p>
          <a:p>
            <a:pPr marL="114300" indent="0" algn="just">
              <a:buNone/>
            </a:pPr>
            <a:r>
              <a:rPr lang="en-US" sz="2400" b="1" dirty="0">
                <a:latin typeface="Times New Roman" panose="02020603050405020304" pitchFamily="18" charset="0"/>
                <a:cs typeface="Times New Roman" panose="02020603050405020304" pitchFamily="18" charset="0"/>
              </a:rPr>
              <a:t>Order History: </a:t>
            </a:r>
            <a:r>
              <a:rPr lang="en-US" sz="2400" dirty="0">
                <a:latin typeface="Times New Roman" panose="02020603050405020304" pitchFamily="18" charset="0"/>
                <a:cs typeface="Times New Roman" panose="02020603050405020304" pitchFamily="18" charset="0"/>
              </a:rPr>
              <a:t>Allows users to view previous orders, including order details and status.</a:t>
            </a:r>
          </a:p>
          <a:p>
            <a:pPr marL="114300" indent="0" algn="just">
              <a:buNone/>
            </a:pPr>
            <a:r>
              <a:rPr lang="en-US" sz="2400" b="1" dirty="0">
                <a:latin typeface="Times New Roman" panose="02020603050405020304" pitchFamily="18" charset="0"/>
                <a:cs typeface="Times New Roman" panose="02020603050405020304" pitchFamily="18" charset="0"/>
              </a:rPr>
              <a:t>Order Status Tracking:</a:t>
            </a:r>
            <a:r>
              <a:rPr lang="en-US" sz="2400" dirty="0">
                <a:latin typeface="Times New Roman" panose="02020603050405020304" pitchFamily="18" charset="0"/>
                <a:cs typeface="Times New Roman" panose="02020603050405020304" pitchFamily="18" charset="0"/>
              </a:rPr>
              <a:t> Optional feature for users to track the status of their orders.</a:t>
            </a:r>
          </a:p>
        </p:txBody>
      </p:sp>
    </p:spTree>
    <p:extLst>
      <p:ext uri="{BB962C8B-B14F-4D97-AF65-F5344CB8AC3E}">
        <p14:creationId xmlns:p14="http://schemas.microsoft.com/office/powerpoint/2010/main" val="344062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86ECD-F78A-C1F1-DD4C-7E0A7DC54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2F42D-B4E4-0A08-C737-43B589F48669}"/>
              </a:ext>
            </a:extLst>
          </p:cNvPr>
          <p:cNvSpPr>
            <a:spLocks noGrp="1"/>
          </p:cNvSpPr>
          <p:nvPr>
            <p:ph type="title"/>
          </p:nvPr>
        </p:nvSpPr>
        <p:spPr/>
        <p:txBody>
          <a:bodyPr/>
          <a:lstStyle/>
          <a:p>
            <a:r>
              <a:rPr lang="en-US" sz="2800" b="1" dirty="0">
                <a:ln/>
                <a:solidFill>
                  <a:schemeClr val="tx1"/>
                </a:solidFill>
                <a:effectLst>
                  <a:outerShdw blurRad="38100" dist="19050" dir="2700000" algn="tl" rotWithShape="0">
                    <a:schemeClr val="dk1">
                      <a:alpha val="40000"/>
                    </a:schemeClr>
                  </a:outerShdw>
                </a:effectLst>
              </a:rPr>
              <a:t> Payment Processing Module</a:t>
            </a:r>
          </a:p>
        </p:txBody>
      </p:sp>
      <p:sp>
        <p:nvSpPr>
          <p:cNvPr id="4" name="Slide Number Placeholder 3">
            <a:extLst>
              <a:ext uri="{FF2B5EF4-FFF2-40B4-BE49-F238E27FC236}">
                <a16:creationId xmlns:a16="http://schemas.microsoft.com/office/drawing/2014/main" id="{0E4AAC99-1E1C-79C9-8934-93A5EF70EE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3" name="Google Shape;103;p2">
            <a:extLst>
              <a:ext uri="{FF2B5EF4-FFF2-40B4-BE49-F238E27FC236}">
                <a16:creationId xmlns:a16="http://schemas.microsoft.com/office/drawing/2014/main" id="{28D4C4C9-4498-7213-9F78-97CD4AF0757E}"/>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38EB5BFB-9A63-AA77-7027-DD50F22A0B3A}"/>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6" name="Text Placeholder 11">
            <a:extLst>
              <a:ext uri="{FF2B5EF4-FFF2-40B4-BE49-F238E27FC236}">
                <a16:creationId xmlns:a16="http://schemas.microsoft.com/office/drawing/2014/main" id="{90E864D1-00FC-8372-1127-AB3EE2348A4A}"/>
              </a:ext>
            </a:extLst>
          </p:cNvPr>
          <p:cNvSpPr>
            <a:spLocks noGrp="1"/>
          </p:cNvSpPr>
          <p:nvPr>
            <p:ph type="body" idx="1"/>
          </p:nvPr>
        </p:nvSpPr>
        <p:spPr>
          <a:xfrm>
            <a:off x="755651" y="1752600"/>
            <a:ext cx="10668000" cy="4267200"/>
          </a:xfrm>
        </p:spPr>
        <p:txBody>
          <a:bodyPr/>
          <a:lstStyle/>
          <a:p>
            <a:pPr marL="114300" indent="0" algn="just">
              <a:buNone/>
            </a:pPr>
            <a:r>
              <a:rPr lang="en-US" sz="2400" b="1" dirty="0">
                <a:latin typeface="Times New Roman" panose="02020603050405020304" pitchFamily="18" charset="0"/>
                <a:cs typeface="Times New Roman" panose="02020603050405020304" pitchFamily="18" charset="0"/>
              </a:rPr>
              <a:t>Features:</a:t>
            </a:r>
          </a:p>
          <a:p>
            <a:pPr marL="114300" indent="0" algn="just">
              <a:buNone/>
            </a:pPr>
            <a:r>
              <a:rPr lang="en-US" sz="2400" b="1" dirty="0">
                <a:latin typeface="Times New Roman" panose="02020603050405020304" pitchFamily="18" charset="0"/>
                <a:cs typeface="Times New Roman" panose="02020603050405020304" pitchFamily="18" charset="0"/>
              </a:rPr>
              <a:t>Payment Gateway Integration:</a:t>
            </a:r>
            <a:r>
              <a:rPr lang="en-US" sz="2400" dirty="0">
                <a:latin typeface="Times New Roman" panose="02020603050405020304" pitchFamily="18" charset="0"/>
                <a:cs typeface="Times New Roman" panose="02020603050405020304" pitchFamily="18" charset="0"/>
              </a:rPr>
              <a:t> Enables secure payment processing.</a:t>
            </a:r>
          </a:p>
          <a:p>
            <a:pPr marL="114300" indent="0" algn="just">
              <a:buNone/>
            </a:pPr>
            <a:r>
              <a:rPr lang="en-US" sz="2400" b="1" dirty="0">
                <a:latin typeface="Times New Roman" panose="02020603050405020304" pitchFamily="18" charset="0"/>
                <a:cs typeface="Times New Roman" panose="02020603050405020304" pitchFamily="18" charset="0"/>
              </a:rPr>
              <a:t>Payment Status Updates:</a:t>
            </a:r>
            <a:r>
              <a:rPr lang="en-US" sz="2400" dirty="0">
                <a:latin typeface="Times New Roman" panose="02020603050405020304" pitchFamily="18" charset="0"/>
                <a:cs typeface="Times New Roman" panose="02020603050405020304" pitchFamily="18" charset="0"/>
              </a:rPr>
              <a:t> Confirms payment status and notifies the user.</a:t>
            </a:r>
          </a:p>
        </p:txBody>
      </p:sp>
    </p:spTree>
    <p:extLst>
      <p:ext uri="{BB962C8B-B14F-4D97-AF65-F5344CB8AC3E}">
        <p14:creationId xmlns:p14="http://schemas.microsoft.com/office/powerpoint/2010/main" val="363087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26D0-43E2-8A4E-EDF7-365923298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8A7D6-FAA5-CA96-07CB-478EDA32F51B}"/>
              </a:ext>
            </a:extLst>
          </p:cNvPr>
          <p:cNvSpPr>
            <a:spLocks noGrp="1"/>
          </p:cNvSpPr>
          <p:nvPr>
            <p:ph type="title"/>
          </p:nvPr>
        </p:nvSpPr>
        <p:spPr/>
        <p:txBody>
          <a:bodyPr/>
          <a:lstStyle/>
          <a:p>
            <a:r>
              <a:rPr lang="en-US" sz="3200" b="1" dirty="0"/>
              <a:t>Contact and Support Module</a:t>
            </a:r>
          </a:p>
        </p:txBody>
      </p:sp>
      <p:sp>
        <p:nvSpPr>
          <p:cNvPr id="4" name="Slide Number Placeholder 3">
            <a:extLst>
              <a:ext uri="{FF2B5EF4-FFF2-40B4-BE49-F238E27FC236}">
                <a16:creationId xmlns:a16="http://schemas.microsoft.com/office/drawing/2014/main" id="{7820849B-A9C4-CBC7-5392-A6BB81313D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3" name="Google Shape;103;p2">
            <a:extLst>
              <a:ext uri="{FF2B5EF4-FFF2-40B4-BE49-F238E27FC236}">
                <a16:creationId xmlns:a16="http://schemas.microsoft.com/office/drawing/2014/main" id="{61CA635A-DBF1-197A-8D50-66CC503AE8A8}"/>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450F5477-6F07-35A6-231B-208F594A9319}"/>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7" name="Text Placeholder 11">
            <a:extLst>
              <a:ext uri="{FF2B5EF4-FFF2-40B4-BE49-F238E27FC236}">
                <a16:creationId xmlns:a16="http://schemas.microsoft.com/office/drawing/2014/main" id="{4EB5400F-1EBA-10C9-5793-B642F73EC13A}"/>
              </a:ext>
            </a:extLst>
          </p:cNvPr>
          <p:cNvSpPr>
            <a:spLocks noGrp="1"/>
          </p:cNvSpPr>
          <p:nvPr>
            <p:ph type="body" idx="1"/>
          </p:nvPr>
        </p:nvSpPr>
        <p:spPr>
          <a:xfrm>
            <a:off x="755651" y="1752600"/>
            <a:ext cx="10668000" cy="4267200"/>
          </a:xfrm>
        </p:spPr>
        <p:txBody>
          <a:bodyPr/>
          <a:lstStyle/>
          <a:p>
            <a:pPr marL="114300" indent="0" algn="just">
              <a:buNone/>
            </a:pPr>
            <a:r>
              <a:rPr lang="en-US" sz="2400" b="1" dirty="0">
                <a:latin typeface="Times New Roman" panose="02020603050405020304" pitchFamily="18" charset="0"/>
                <a:cs typeface="Times New Roman" panose="02020603050405020304" pitchFamily="18" charset="0"/>
              </a:rPr>
              <a:t>Features:</a:t>
            </a:r>
          </a:p>
          <a:p>
            <a:pPr marL="114300" indent="0" algn="just">
              <a:buNone/>
            </a:pPr>
            <a:r>
              <a:rPr lang="en-US" sz="2400" b="1" dirty="0">
                <a:latin typeface="Times New Roman" panose="02020603050405020304" pitchFamily="18" charset="0"/>
                <a:cs typeface="Times New Roman" panose="02020603050405020304" pitchFamily="18" charset="0"/>
              </a:rPr>
              <a:t>Contact Form: </a:t>
            </a:r>
            <a:r>
              <a:rPr lang="en-US" sz="2400" dirty="0">
                <a:latin typeface="Times New Roman" panose="02020603050405020304" pitchFamily="18" charset="0"/>
                <a:cs typeface="Times New Roman" panose="02020603050405020304" pitchFamily="18" charset="0"/>
              </a:rPr>
              <a:t>Allows users to submit inquiries or requests for support.</a:t>
            </a:r>
          </a:p>
          <a:p>
            <a:pPr marL="114300" indent="0" algn="just">
              <a:buNone/>
            </a:pPr>
            <a:r>
              <a:rPr lang="en-US" sz="2400" b="1" dirty="0">
                <a:latin typeface="Times New Roman" panose="02020603050405020304" pitchFamily="18" charset="0"/>
                <a:cs typeface="Times New Roman" panose="02020603050405020304" pitchFamily="18" charset="0"/>
              </a:rPr>
              <a:t>FAQ and Help Resources: </a:t>
            </a:r>
            <a:r>
              <a:rPr lang="en-US" sz="2400" dirty="0">
                <a:latin typeface="Times New Roman" panose="02020603050405020304" pitchFamily="18" charset="0"/>
                <a:cs typeface="Times New Roman" panose="02020603050405020304" pitchFamily="18" charset="0"/>
              </a:rPr>
              <a:t>Provides users with a knowledge base for common questions.</a:t>
            </a:r>
          </a:p>
        </p:txBody>
      </p:sp>
    </p:spTree>
    <p:extLst>
      <p:ext uri="{BB962C8B-B14F-4D97-AF65-F5344CB8AC3E}">
        <p14:creationId xmlns:p14="http://schemas.microsoft.com/office/powerpoint/2010/main" val="266080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766233" y="322219"/>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solidFill>
                  <a:schemeClr val="dk1"/>
                </a:solidFill>
                <a:latin typeface="Verdana" panose="020B0604030504040204" pitchFamily="34" charset="0"/>
                <a:ea typeface="Verdana" panose="020B0604030504040204" pitchFamily="34" charset="0"/>
                <a:cs typeface="Times New Roman" panose="02020603050405020304" pitchFamily="18" charset="0"/>
              </a:rPr>
              <a:t>Problem Statement</a:t>
            </a:r>
            <a:endParaRPr sz="2800" dirty="0">
              <a:solidFill>
                <a:schemeClr val="dk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2" name="Google Shape;102;p2"/>
          <p:cNvSpPr txBox="1">
            <a:spLocks noGrp="1"/>
          </p:cNvSpPr>
          <p:nvPr>
            <p:ph type="body" idx="1"/>
          </p:nvPr>
        </p:nvSpPr>
        <p:spPr>
          <a:xfrm>
            <a:off x="766225" y="1749425"/>
            <a:ext cx="11016900" cy="4267200"/>
          </a:xfrm>
          <a:prstGeom prst="rect">
            <a:avLst/>
          </a:prstGeom>
          <a:noFill/>
          <a:ln>
            <a:noFill/>
          </a:ln>
        </p:spPr>
        <p:txBody>
          <a:bodyPr spcFirstLastPara="1" wrap="square" lIns="91425" tIns="45700" rIns="91425" bIns="45700" anchor="t" anchorCtr="0">
            <a:noAutofit/>
          </a:bodyPr>
          <a:lstStyle/>
          <a:p>
            <a:pPr marL="342900" algn="just">
              <a:spcBef>
                <a:spcPts val="0"/>
              </a:spcBef>
              <a:buClr>
                <a:srgbClr val="CC0000"/>
              </a:buClr>
              <a:buSzPts val="2400"/>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Small-scale businesses often face challenges in establishing an online presence due to high costs, technical complexities, and the limited availability of customizable, easy-to-use platforms. </a:t>
            </a:r>
          </a:p>
          <a:p>
            <a:pPr marL="342900" algn="just">
              <a:spcBef>
                <a:spcPts val="0"/>
              </a:spcBef>
              <a:buClr>
                <a:srgbClr val="CC0000"/>
              </a:buClr>
              <a:buSzPts val="2400"/>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Without an effective digital platform, small businesses struggle to reach a wider audience.</a:t>
            </a:r>
          </a:p>
          <a:p>
            <a:pPr marL="342900" algn="just">
              <a:spcBef>
                <a:spcPts val="0"/>
              </a:spcBef>
              <a:buClr>
                <a:srgbClr val="CC0000"/>
              </a:buClr>
              <a:buSzPts val="2400"/>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Many existing e-commerce solutions are tailored toward large retailers, making them cumbersome or inadequate for the unique needs of smaller enterprises.</a:t>
            </a:r>
          </a:p>
        </p:txBody>
      </p:sp>
      <p:sp>
        <p:nvSpPr>
          <p:cNvPr id="103" name="Google Shape;103;p2"/>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04" name="Google Shape;104;p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05" name="Google Shape;105;p2"/>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5955-12F1-61FD-09B8-4916F5B8411C}"/>
              </a:ext>
            </a:extLst>
          </p:cNvPr>
          <p:cNvSpPr>
            <a:spLocks noGrp="1"/>
          </p:cNvSpPr>
          <p:nvPr>
            <p:ph type="title"/>
          </p:nvPr>
        </p:nvSpPr>
        <p:spPr/>
        <p:txBody>
          <a:bodyPr/>
          <a:lstStyle/>
          <a:p>
            <a:r>
              <a:rPr lang="en-IN" sz="3200" b="1" dirty="0">
                <a:effectLst/>
                <a:latin typeface="Verdana" panose="020B0604030504040204" pitchFamily="34" charset="0"/>
                <a:ea typeface="Verdana" panose="020B0604030504040204" pitchFamily="34" charset="0"/>
              </a:rPr>
              <a:t>Software Testing: </a:t>
            </a:r>
            <a:r>
              <a:rPr lang="en-IN" sz="3200" b="1" dirty="0">
                <a:latin typeface="Verdana" panose="020B0604030504040204" pitchFamily="34" charset="0"/>
                <a:ea typeface="Verdana" panose="020B0604030504040204" pitchFamily="34" charset="0"/>
              </a:rPr>
              <a:t>Forever Ecommerce Website</a:t>
            </a:r>
            <a:endParaRPr lang="en-US" sz="3200" dirty="0">
              <a:latin typeface="Verdana" panose="020B060403050404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BD1E0C77-0969-5EAA-F6F6-38C3FA0703C5}"/>
              </a:ext>
            </a:extLst>
          </p:cNvPr>
          <p:cNvSpPr>
            <a:spLocks noGrp="1"/>
          </p:cNvSpPr>
          <p:nvPr>
            <p:ph type="body" idx="1"/>
          </p:nvPr>
        </p:nvSpPr>
        <p:spPr/>
        <p:txBody>
          <a:bodyPr/>
          <a:lstStyle/>
          <a:p>
            <a:pPr>
              <a:buClr>
                <a:schemeClr val="tx1"/>
              </a:buClr>
              <a:buFont typeface="Verdana" panose="020B0604030504040204" pitchFamily="34" charset="0"/>
              <a:buChar char="●"/>
            </a:pPr>
            <a:r>
              <a:rPr lang="en-US" sz="2400" kern="100" dirty="0">
                <a:effectLst/>
                <a:latin typeface="Times New Roman" panose="02020603050405020304" pitchFamily="18" charset="0"/>
                <a:ea typeface="Calibri" panose="020F0502020204030204" pitchFamily="34" charset="0"/>
                <a:cs typeface="Cordia New" panose="020B0304020202020204" pitchFamily="34" charset="-34"/>
              </a:rPr>
              <a:t>Software testing is essential for ensuring the reliability, functionality, and usability of FOREVER website. Here’s an overview of the different types of testing that could be employed to thoroughly test this shopping platform, along with some common testing practices and tools suitable for this project.</a:t>
            </a:r>
          </a:p>
          <a:p>
            <a:pPr>
              <a:buClr>
                <a:schemeClr val="tx1"/>
              </a:buClr>
              <a:buFont typeface="Verdana" panose="020B0604030504040204" pitchFamily="34" charset="0"/>
              <a:buChar char="●"/>
            </a:pPr>
            <a:r>
              <a:rPr lang="en-US" sz="2400" dirty="0">
                <a:effectLst/>
                <a:latin typeface="Times New Roman" panose="02020603050405020304" pitchFamily="18" charset="0"/>
                <a:ea typeface="Calibri" panose="020F0502020204030204" pitchFamily="34" charset="0"/>
              </a:rPr>
              <a:t>Usability testing focused on the website’s responsiveness and user interface.</a:t>
            </a:r>
          </a:p>
          <a:p>
            <a:pPr>
              <a:buClr>
                <a:schemeClr val="tx1"/>
              </a:buClr>
              <a:buFont typeface="Verdana" panose="020B0604030504040204" pitchFamily="34" charset="0"/>
              <a:buChar char="●"/>
            </a:pPr>
            <a:r>
              <a:rPr lang="en-US" sz="2400" dirty="0">
                <a:latin typeface="Times New Roman" panose="02020603050405020304" pitchFamily="18" charset="0"/>
                <a:cs typeface="Times New Roman" panose="02020603050405020304" pitchFamily="18" charset="0"/>
              </a:rPr>
              <a:t>Accessibility testing is a critical part of ensuring that a web application is usable by individuals with various disabilities, including visual, auditory, motor, and cognitive impairments.</a:t>
            </a:r>
          </a:p>
          <a:p>
            <a:pPr>
              <a:buClr>
                <a:schemeClr val="tx1"/>
              </a:buClr>
              <a:buFont typeface="Verdana" panose="020B0604030504040204" pitchFamily="34" charset="0"/>
              <a:buChar char="●"/>
            </a:pPr>
            <a:r>
              <a:rPr lang="en-US" sz="2400" dirty="0">
                <a:latin typeface="Times New Roman" panose="02020603050405020304" pitchFamily="18" charset="0"/>
                <a:cs typeface="Times New Roman" panose="02020603050405020304" pitchFamily="18" charset="0"/>
              </a:rPr>
              <a:t>Postman was used to test different HTTP methods (GET,POST, PUT, DELETE) by sending requests to the backend and examining the responses.</a:t>
            </a:r>
          </a:p>
        </p:txBody>
      </p:sp>
      <p:sp>
        <p:nvSpPr>
          <p:cNvPr id="4" name="Slide Number Placeholder 3">
            <a:extLst>
              <a:ext uri="{FF2B5EF4-FFF2-40B4-BE49-F238E27FC236}">
                <a16:creationId xmlns:a16="http://schemas.microsoft.com/office/drawing/2014/main" id="{1FE7FA6B-3E31-B7D5-A879-4E7AE0217D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83988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CF57D-AF91-9118-7D78-E47B611D0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53F44-EBD4-3960-9812-06987EBDBA2C}"/>
              </a:ext>
            </a:extLst>
          </p:cNvPr>
          <p:cNvSpPr>
            <a:spLocks noGrp="1"/>
          </p:cNvSpPr>
          <p:nvPr>
            <p:ph type="title"/>
          </p:nvPr>
        </p:nvSpPr>
        <p:spPr/>
        <p:txBody>
          <a:bodyPr/>
          <a:lstStyle/>
          <a:p>
            <a:r>
              <a:rPr lang="en-IN" sz="3200" b="1" dirty="0">
                <a:effectLst/>
                <a:latin typeface="Verdana" panose="020B0604030504040204" pitchFamily="34" charset="0"/>
                <a:ea typeface="Verdana" panose="020B0604030504040204" pitchFamily="34" charset="0"/>
              </a:rPr>
              <a:t>Software Testing: </a:t>
            </a:r>
            <a:r>
              <a:rPr lang="en-IN" sz="3200" b="1" dirty="0">
                <a:latin typeface="Verdana" panose="020B0604030504040204" pitchFamily="34" charset="0"/>
                <a:ea typeface="Verdana" panose="020B0604030504040204" pitchFamily="34" charset="0"/>
              </a:rPr>
              <a:t>Forever Ecommerce Website</a:t>
            </a:r>
            <a:r>
              <a:rPr lang="en-IN" sz="3200" b="1" dirty="0">
                <a:effectLst/>
                <a:latin typeface="Verdana" panose="020B0604030504040204" pitchFamily="34" charset="0"/>
                <a:ea typeface="Verdana" panose="020B0604030504040204" pitchFamily="34" charset="0"/>
              </a:rPr>
              <a:t> (Output)</a:t>
            </a:r>
            <a:endParaRPr lang="en-US" sz="3200"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1FA4DDD9-E999-6DF7-5FAF-84E3EA56C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3" name="Picture 2">
            <a:extLst>
              <a:ext uri="{FF2B5EF4-FFF2-40B4-BE49-F238E27FC236}">
                <a16:creationId xmlns:a16="http://schemas.microsoft.com/office/drawing/2014/main" id="{C0FBB9D0-3E99-D842-997B-5AAEAA42A1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233" y="1819275"/>
            <a:ext cx="5731510" cy="1609725"/>
          </a:xfrm>
          <a:prstGeom prst="rect">
            <a:avLst/>
          </a:prstGeom>
          <a:noFill/>
          <a:ln>
            <a:noFill/>
          </a:ln>
        </p:spPr>
      </p:pic>
      <p:pic>
        <p:nvPicPr>
          <p:cNvPr id="7" name="Picture 6">
            <a:extLst>
              <a:ext uri="{FF2B5EF4-FFF2-40B4-BE49-F238E27FC236}">
                <a16:creationId xmlns:a16="http://schemas.microsoft.com/office/drawing/2014/main" id="{4759F03E-BA7F-72CF-494E-ACFD18CAAD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233" y="3553778"/>
            <a:ext cx="5731510" cy="2434068"/>
          </a:xfrm>
          <a:prstGeom prst="rect">
            <a:avLst/>
          </a:prstGeom>
          <a:noFill/>
          <a:ln>
            <a:noFill/>
          </a:ln>
        </p:spPr>
      </p:pic>
      <p:pic>
        <p:nvPicPr>
          <p:cNvPr id="8" name="Picture 7">
            <a:extLst>
              <a:ext uri="{FF2B5EF4-FFF2-40B4-BE49-F238E27FC236}">
                <a16:creationId xmlns:a16="http://schemas.microsoft.com/office/drawing/2014/main" id="{9B718F52-1943-2CBB-D4F9-C1EB7685AA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68849" y="1819275"/>
            <a:ext cx="5102040" cy="4267200"/>
          </a:xfrm>
          <a:prstGeom prst="rect">
            <a:avLst/>
          </a:prstGeom>
          <a:noFill/>
          <a:ln>
            <a:noFill/>
          </a:ln>
        </p:spPr>
      </p:pic>
    </p:spTree>
    <p:extLst>
      <p:ext uri="{BB962C8B-B14F-4D97-AF65-F5344CB8AC3E}">
        <p14:creationId xmlns:p14="http://schemas.microsoft.com/office/powerpoint/2010/main" val="2911188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Visualization of Results</a:t>
            </a:r>
            <a:endParaRPr lang="en-US" sz="3200" b="1" dirty="0">
              <a:latin typeface="Verdana" panose="020B0604030504040204" pitchFamily="34" charset="0"/>
              <a:ea typeface="Verdana" panose="020B0604030504040204" pitchFamily="34"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3" name="Google Shape;103;p2">
            <a:extLst>
              <a:ext uri="{FF2B5EF4-FFF2-40B4-BE49-F238E27FC236}">
                <a16:creationId xmlns:a16="http://schemas.microsoft.com/office/drawing/2014/main" id="{3041B984-E4A8-DC85-CD17-5FC08C2768DF}"/>
              </a:ext>
            </a:extLst>
          </p:cNvPr>
          <p:cNvSpPr txBox="1">
            <a:spLocks noGrp="1"/>
          </p:cNvSpPr>
          <p:nvPr>
            <p:ph type="dt" idx="10"/>
          </p:nvPr>
        </p:nvSpPr>
        <p:spPr>
          <a:xfrm>
            <a:off x="828766" y="6276884"/>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CE6BA852-6D3D-4975-F422-AB998D8A3FCE}"/>
              </a:ext>
            </a:extLst>
          </p:cNvPr>
          <p:cNvSpPr txBox="1">
            <a:spLocks noGrp="1"/>
          </p:cNvSpPr>
          <p:nvPr>
            <p:ph type="ftr" idx="11"/>
          </p:nvPr>
        </p:nvSpPr>
        <p:spPr>
          <a:xfrm>
            <a:off x="4173583" y="6259103"/>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pic>
        <p:nvPicPr>
          <p:cNvPr id="7" name="Picture 6">
            <a:extLst>
              <a:ext uri="{FF2B5EF4-FFF2-40B4-BE49-F238E27FC236}">
                <a16:creationId xmlns:a16="http://schemas.microsoft.com/office/drawing/2014/main" id="{C973C768-3F6A-6F8F-2CF8-ED2F9CAC8F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766" y="1834648"/>
            <a:ext cx="4942769" cy="2933065"/>
          </a:xfrm>
          <a:prstGeom prst="rect">
            <a:avLst/>
          </a:prstGeom>
          <a:noFill/>
          <a:ln>
            <a:noFill/>
          </a:ln>
        </p:spPr>
      </p:pic>
      <p:pic>
        <p:nvPicPr>
          <p:cNvPr id="8" name="Picture 7">
            <a:extLst>
              <a:ext uri="{FF2B5EF4-FFF2-40B4-BE49-F238E27FC236}">
                <a16:creationId xmlns:a16="http://schemas.microsoft.com/office/drawing/2014/main" id="{1DCCBC18-FF35-9D89-ECA6-EED6F3666C20}"/>
              </a:ext>
            </a:extLst>
          </p:cNvPr>
          <p:cNvPicPr>
            <a:picLocks noChangeAspect="1"/>
          </p:cNvPicPr>
          <p:nvPr/>
        </p:nvPicPr>
        <p:blipFill>
          <a:blip r:embed="rId3"/>
          <a:stretch>
            <a:fillRect/>
          </a:stretch>
        </p:blipFill>
        <p:spPr>
          <a:xfrm>
            <a:off x="5993110" y="1834648"/>
            <a:ext cx="5441123" cy="294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3ADB5-9B6D-8F58-B3CD-7AAC01A32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C7359-C7BD-FE16-CCDF-20CD3DC94BAE}"/>
              </a:ext>
            </a:extLst>
          </p:cNvPr>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Visualization of Results</a:t>
            </a:r>
            <a:endParaRPr lang="en-US" sz="3200" b="1"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CDE3F386-C6DD-6F8D-A1EB-6C9C2DAE37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
        <p:nvSpPr>
          <p:cNvPr id="3" name="Google Shape;103;p2">
            <a:extLst>
              <a:ext uri="{FF2B5EF4-FFF2-40B4-BE49-F238E27FC236}">
                <a16:creationId xmlns:a16="http://schemas.microsoft.com/office/drawing/2014/main" id="{89F28710-3A61-76D8-C659-81DBCFF59064}"/>
              </a:ext>
            </a:extLst>
          </p:cNvPr>
          <p:cNvSpPr txBox="1">
            <a:spLocks noGrp="1"/>
          </p:cNvSpPr>
          <p:nvPr>
            <p:ph type="dt" idx="10"/>
          </p:nvPr>
        </p:nvSpPr>
        <p:spPr>
          <a:xfrm>
            <a:off x="766233"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88FCD888-633F-B8F7-B7D7-B708638FDBF2}"/>
              </a:ext>
            </a:extLst>
          </p:cNvPr>
          <p:cNvSpPr txBox="1">
            <a:spLocks noGrp="1"/>
          </p:cNvSpPr>
          <p:nvPr>
            <p:ph type="ftr" idx="11"/>
          </p:nvPr>
        </p:nvSpPr>
        <p:spPr>
          <a:xfrm>
            <a:off x="4165599"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pic>
        <p:nvPicPr>
          <p:cNvPr id="7" name="Picture 6">
            <a:extLst>
              <a:ext uri="{FF2B5EF4-FFF2-40B4-BE49-F238E27FC236}">
                <a16:creationId xmlns:a16="http://schemas.microsoft.com/office/drawing/2014/main" id="{FAF1CE33-45CF-CE25-1BC5-C226A97D3F0E}"/>
              </a:ext>
            </a:extLst>
          </p:cNvPr>
          <p:cNvPicPr>
            <a:picLocks noChangeAspect="1"/>
          </p:cNvPicPr>
          <p:nvPr/>
        </p:nvPicPr>
        <p:blipFill>
          <a:blip r:embed="rId2"/>
          <a:stretch>
            <a:fillRect/>
          </a:stretch>
        </p:blipFill>
        <p:spPr>
          <a:xfrm>
            <a:off x="447715" y="1794695"/>
            <a:ext cx="5731510" cy="2938780"/>
          </a:xfrm>
          <a:prstGeom prst="rect">
            <a:avLst/>
          </a:prstGeom>
        </p:spPr>
      </p:pic>
      <p:pic>
        <p:nvPicPr>
          <p:cNvPr id="9" name="Picture 8">
            <a:extLst>
              <a:ext uri="{FF2B5EF4-FFF2-40B4-BE49-F238E27FC236}">
                <a16:creationId xmlns:a16="http://schemas.microsoft.com/office/drawing/2014/main" id="{C655EF00-3A1F-169F-2BBC-D7599C11AC07}"/>
              </a:ext>
            </a:extLst>
          </p:cNvPr>
          <p:cNvPicPr>
            <a:picLocks noChangeAspect="1"/>
          </p:cNvPicPr>
          <p:nvPr/>
        </p:nvPicPr>
        <p:blipFill>
          <a:blip r:embed="rId3"/>
          <a:stretch>
            <a:fillRect/>
          </a:stretch>
        </p:blipFill>
        <p:spPr>
          <a:xfrm>
            <a:off x="6327407" y="1794695"/>
            <a:ext cx="5731510" cy="2950845"/>
          </a:xfrm>
          <a:prstGeom prst="rect">
            <a:avLst/>
          </a:prstGeom>
        </p:spPr>
      </p:pic>
    </p:spTree>
    <p:extLst>
      <p:ext uri="{BB962C8B-B14F-4D97-AF65-F5344CB8AC3E}">
        <p14:creationId xmlns:p14="http://schemas.microsoft.com/office/powerpoint/2010/main" val="221618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EE262-5019-5CF7-EFC7-21BCB710E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4D230-C7B4-A519-E58E-6BDE36B1D2C0}"/>
              </a:ext>
            </a:extLst>
          </p:cNvPr>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Visualization of Results</a:t>
            </a:r>
            <a:endParaRPr lang="en-US" sz="3200" b="1"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9FD43832-0DCA-DE95-BEE1-852E3A5EBE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
        <p:nvSpPr>
          <p:cNvPr id="3" name="Google Shape;103;p2">
            <a:extLst>
              <a:ext uri="{FF2B5EF4-FFF2-40B4-BE49-F238E27FC236}">
                <a16:creationId xmlns:a16="http://schemas.microsoft.com/office/drawing/2014/main" id="{CA47E47A-3271-A246-D1A7-AA0CF8AAC67A}"/>
              </a:ext>
            </a:extLst>
          </p:cNvPr>
          <p:cNvSpPr txBox="1">
            <a:spLocks noGrp="1"/>
          </p:cNvSpPr>
          <p:nvPr>
            <p:ph type="dt" idx="10"/>
          </p:nvPr>
        </p:nvSpPr>
        <p:spPr>
          <a:xfrm>
            <a:off x="835637"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72F10132-F9B5-AAEB-55DE-032D84EDC69B}"/>
              </a:ext>
            </a:extLst>
          </p:cNvPr>
          <p:cNvSpPr txBox="1">
            <a:spLocks noGrp="1"/>
          </p:cNvSpPr>
          <p:nvPr>
            <p:ph type="ftr" idx="11"/>
          </p:nvPr>
        </p:nvSpPr>
        <p:spPr>
          <a:xfrm>
            <a:off x="4253219" y="6304541"/>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pic>
        <p:nvPicPr>
          <p:cNvPr id="7" name="Picture 6">
            <a:extLst>
              <a:ext uri="{FF2B5EF4-FFF2-40B4-BE49-F238E27FC236}">
                <a16:creationId xmlns:a16="http://schemas.microsoft.com/office/drawing/2014/main" id="{837B1697-E266-5F37-859B-9F51ECB4CB77}"/>
              </a:ext>
            </a:extLst>
          </p:cNvPr>
          <p:cNvPicPr>
            <a:picLocks noChangeAspect="1"/>
          </p:cNvPicPr>
          <p:nvPr/>
        </p:nvPicPr>
        <p:blipFill>
          <a:blip r:embed="rId2"/>
          <a:stretch>
            <a:fillRect/>
          </a:stretch>
        </p:blipFill>
        <p:spPr>
          <a:xfrm>
            <a:off x="2615381" y="2175919"/>
            <a:ext cx="7423354" cy="3497293"/>
          </a:xfrm>
          <a:prstGeom prst="rect">
            <a:avLst/>
          </a:prstGeom>
        </p:spPr>
      </p:pic>
    </p:spTree>
    <p:extLst>
      <p:ext uri="{BB962C8B-B14F-4D97-AF65-F5344CB8AC3E}">
        <p14:creationId xmlns:p14="http://schemas.microsoft.com/office/powerpoint/2010/main" val="374350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E632A-9820-50CE-50C7-6C9CD883C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E1A76-5634-5BD3-2B30-9738CBDB2E94}"/>
              </a:ext>
            </a:extLst>
          </p:cNvPr>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Visualization of Results</a:t>
            </a:r>
            <a:endParaRPr lang="en-US" sz="3200" b="1"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5C15BEEA-E667-7E9C-C6EE-4175044F8E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sp>
        <p:nvSpPr>
          <p:cNvPr id="3" name="Google Shape;103;p2">
            <a:extLst>
              <a:ext uri="{FF2B5EF4-FFF2-40B4-BE49-F238E27FC236}">
                <a16:creationId xmlns:a16="http://schemas.microsoft.com/office/drawing/2014/main" id="{9FA18194-F1BD-44FB-54C6-FF8FB85C9C3C}"/>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0EC0A95F-8477-FE9D-192A-BF15BE511396}"/>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pic>
        <p:nvPicPr>
          <p:cNvPr id="7" name="Picture 6">
            <a:extLst>
              <a:ext uri="{FF2B5EF4-FFF2-40B4-BE49-F238E27FC236}">
                <a16:creationId xmlns:a16="http://schemas.microsoft.com/office/drawing/2014/main" id="{A0CB1FC0-2383-0317-D075-C3397592487F}"/>
              </a:ext>
            </a:extLst>
          </p:cNvPr>
          <p:cNvPicPr>
            <a:picLocks noChangeAspect="1"/>
          </p:cNvPicPr>
          <p:nvPr/>
        </p:nvPicPr>
        <p:blipFill>
          <a:blip r:embed="rId2"/>
          <a:stretch>
            <a:fillRect/>
          </a:stretch>
        </p:blipFill>
        <p:spPr>
          <a:xfrm>
            <a:off x="2684206" y="1958022"/>
            <a:ext cx="7030065" cy="3587372"/>
          </a:xfrm>
          <a:prstGeom prst="rect">
            <a:avLst/>
          </a:prstGeom>
        </p:spPr>
      </p:pic>
    </p:spTree>
    <p:extLst>
      <p:ext uri="{BB962C8B-B14F-4D97-AF65-F5344CB8AC3E}">
        <p14:creationId xmlns:p14="http://schemas.microsoft.com/office/powerpoint/2010/main" val="157496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4386-2110-864B-60A7-242A640FB8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4B024-B769-8E64-9728-86E0D7B67C6E}"/>
              </a:ext>
            </a:extLst>
          </p:cNvPr>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Visualization of Results</a:t>
            </a:r>
            <a:endParaRPr lang="en-US" sz="3200" b="1"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0A4EBC98-4523-0B83-78B7-664AA1C09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26</a:t>
            </a:fld>
            <a:endParaRPr lang="en-US"/>
          </a:p>
        </p:txBody>
      </p:sp>
      <p:sp>
        <p:nvSpPr>
          <p:cNvPr id="3" name="Google Shape;103;p2">
            <a:extLst>
              <a:ext uri="{FF2B5EF4-FFF2-40B4-BE49-F238E27FC236}">
                <a16:creationId xmlns:a16="http://schemas.microsoft.com/office/drawing/2014/main" id="{DBA5591B-A032-4D9B-27F1-DFEF1B648D19}"/>
              </a:ext>
            </a:extLst>
          </p:cNvPr>
          <p:cNvSpPr txBox="1">
            <a:spLocks noGrp="1"/>
          </p:cNvSpPr>
          <p:nvPr>
            <p:ph type="dt" idx="10"/>
          </p:nvPr>
        </p:nvSpPr>
        <p:spPr>
          <a:xfrm>
            <a:off x="766233"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B4C871F8-09D8-3C75-1F08-44F3347AD3B8}"/>
              </a:ext>
            </a:extLst>
          </p:cNvPr>
          <p:cNvSpPr txBox="1">
            <a:spLocks noGrp="1"/>
          </p:cNvSpPr>
          <p:nvPr>
            <p:ph type="ftr" idx="11"/>
          </p:nvPr>
        </p:nvSpPr>
        <p:spPr>
          <a:xfrm>
            <a:off x="4165599" y="621728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pic>
        <p:nvPicPr>
          <p:cNvPr id="7" name="Picture 6">
            <a:extLst>
              <a:ext uri="{FF2B5EF4-FFF2-40B4-BE49-F238E27FC236}">
                <a16:creationId xmlns:a16="http://schemas.microsoft.com/office/drawing/2014/main" id="{466C1199-0A0B-E885-AB2E-9F862A0BB72F}"/>
              </a:ext>
            </a:extLst>
          </p:cNvPr>
          <p:cNvPicPr>
            <a:picLocks noChangeAspect="1"/>
          </p:cNvPicPr>
          <p:nvPr/>
        </p:nvPicPr>
        <p:blipFill>
          <a:blip r:embed="rId2"/>
          <a:stretch>
            <a:fillRect/>
          </a:stretch>
        </p:blipFill>
        <p:spPr>
          <a:xfrm>
            <a:off x="2163097" y="2029777"/>
            <a:ext cx="7698658" cy="3309139"/>
          </a:xfrm>
          <a:prstGeom prst="rect">
            <a:avLst/>
          </a:prstGeom>
        </p:spPr>
      </p:pic>
    </p:spTree>
    <p:extLst>
      <p:ext uri="{BB962C8B-B14F-4D97-AF65-F5344CB8AC3E}">
        <p14:creationId xmlns:p14="http://schemas.microsoft.com/office/powerpoint/2010/main" val="3681348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E57C8FC2-621C-0B91-551A-B1E96921B542}"/>
            </a:ext>
          </a:extLst>
        </p:cNvPr>
        <p:cNvGrpSpPr/>
        <p:nvPr/>
      </p:nvGrpSpPr>
      <p:grpSpPr>
        <a:xfrm>
          <a:off x="0" y="0"/>
          <a:ext cx="0" cy="0"/>
          <a:chOff x="0" y="0"/>
          <a:chExt cx="0" cy="0"/>
        </a:xfrm>
      </p:grpSpPr>
      <p:sp>
        <p:nvSpPr>
          <p:cNvPr id="188" name="Google Shape;188;p10">
            <a:extLst>
              <a:ext uri="{FF2B5EF4-FFF2-40B4-BE49-F238E27FC236}">
                <a16:creationId xmlns:a16="http://schemas.microsoft.com/office/drawing/2014/main" id="{21A762C2-6D7F-6011-7A52-F67CAC83304B}"/>
              </a:ext>
            </a:extLst>
          </p:cNvPr>
          <p:cNvSpPr txBox="1">
            <a:spLocks noGrp="1"/>
          </p:cNvSpPr>
          <p:nvPr>
            <p:ph type="title"/>
          </p:nvPr>
        </p:nvSpPr>
        <p:spPr>
          <a:xfrm>
            <a:off x="766233" y="304801"/>
            <a:ext cx="10668000" cy="1215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t>Sequence Diagram</a:t>
            </a:r>
            <a:endParaRPr sz="3200" b="1" dirty="0"/>
          </a:p>
        </p:txBody>
      </p:sp>
      <p:sp>
        <p:nvSpPr>
          <p:cNvPr id="189" name="Google Shape;189;p10">
            <a:extLst>
              <a:ext uri="{FF2B5EF4-FFF2-40B4-BE49-F238E27FC236}">
                <a16:creationId xmlns:a16="http://schemas.microsoft.com/office/drawing/2014/main" id="{00F3541E-A889-F003-D353-DEF2995D365C}"/>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Final Review</a:t>
            </a:r>
          </a:p>
        </p:txBody>
      </p:sp>
      <p:sp>
        <p:nvSpPr>
          <p:cNvPr id="190" name="Google Shape;190;p10">
            <a:extLst>
              <a:ext uri="{FF2B5EF4-FFF2-40B4-BE49-F238E27FC236}">
                <a16:creationId xmlns:a16="http://schemas.microsoft.com/office/drawing/2014/main" id="{36AC08C2-E332-910A-50C6-303C76836835}"/>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191" name="Google Shape;191;p10">
            <a:extLst>
              <a:ext uri="{FF2B5EF4-FFF2-40B4-BE49-F238E27FC236}">
                <a16:creationId xmlns:a16="http://schemas.microsoft.com/office/drawing/2014/main" id="{61C7E360-01F2-4DA6-AB1B-A1B21209E960}"/>
              </a:ext>
            </a:extLst>
          </p:cNvPr>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lang="en-US"/>
          </a:p>
        </p:txBody>
      </p:sp>
      <p:pic>
        <p:nvPicPr>
          <p:cNvPr id="4" name="Picture 3">
            <a:extLst>
              <a:ext uri="{FF2B5EF4-FFF2-40B4-BE49-F238E27FC236}">
                <a16:creationId xmlns:a16="http://schemas.microsoft.com/office/drawing/2014/main" id="{73D1A8B2-9D05-A5E6-AA34-BA6734BD6493}"/>
              </a:ext>
            </a:extLst>
          </p:cNvPr>
          <p:cNvPicPr>
            <a:picLocks noChangeAspect="1"/>
          </p:cNvPicPr>
          <p:nvPr/>
        </p:nvPicPr>
        <p:blipFill>
          <a:blip r:embed="rId3"/>
          <a:stretch>
            <a:fillRect/>
          </a:stretch>
        </p:blipFill>
        <p:spPr>
          <a:xfrm>
            <a:off x="344129" y="1778859"/>
            <a:ext cx="11670890" cy="4208207"/>
          </a:xfrm>
          <a:prstGeom prst="rect">
            <a:avLst/>
          </a:prstGeom>
        </p:spPr>
      </p:pic>
    </p:spTree>
    <p:extLst>
      <p:ext uri="{BB962C8B-B14F-4D97-AF65-F5344CB8AC3E}">
        <p14:creationId xmlns:p14="http://schemas.microsoft.com/office/powerpoint/2010/main" val="2518068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7C29-7500-4C51-0756-47DE17B6DCEF}"/>
              </a:ext>
            </a:extLst>
          </p:cNvPr>
          <p:cNvSpPr>
            <a:spLocks noGrp="1"/>
          </p:cNvSpPr>
          <p:nvPr>
            <p:ph type="title"/>
          </p:nvPr>
        </p:nvSpPr>
        <p:spPr/>
        <p:txBody>
          <a:bodyPr/>
          <a:lstStyle/>
          <a:p>
            <a:r>
              <a:rPr lang="en-IN" b="1" dirty="0"/>
              <a:t>Use </a:t>
            </a:r>
            <a:r>
              <a:rPr lang="en-IN" sz="3200" b="1" dirty="0"/>
              <a:t>case</a:t>
            </a:r>
            <a:r>
              <a:rPr lang="en-IN" b="1" dirty="0"/>
              <a:t> diagram</a:t>
            </a:r>
          </a:p>
        </p:txBody>
      </p:sp>
      <p:sp>
        <p:nvSpPr>
          <p:cNvPr id="3" name="Text Placeholder 2">
            <a:extLst>
              <a:ext uri="{FF2B5EF4-FFF2-40B4-BE49-F238E27FC236}">
                <a16:creationId xmlns:a16="http://schemas.microsoft.com/office/drawing/2014/main" id="{314C76AD-D6AD-456B-1DA3-973323D58A19}"/>
              </a:ext>
            </a:extLst>
          </p:cNvPr>
          <p:cNvSpPr>
            <a:spLocks noGrp="1"/>
          </p:cNvSpPr>
          <p:nvPr>
            <p:ph type="body" idx="1"/>
          </p:nvPr>
        </p:nvSpPr>
        <p:spPr/>
        <p:txBody>
          <a:bodyPr/>
          <a:lstStyle/>
          <a:p>
            <a:pPr marL="114300" indent="0">
              <a:buNone/>
            </a:pPr>
            <a:endParaRPr lang="en-IN" dirty="0"/>
          </a:p>
        </p:txBody>
      </p:sp>
      <p:sp>
        <p:nvSpPr>
          <p:cNvPr id="4" name="Slide Number Placeholder 3">
            <a:extLst>
              <a:ext uri="{FF2B5EF4-FFF2-40B4-BE49-F238E27FC236}">
                <a16:creationId xmlns:a16="http://schemas.microsoft.com/office/drawing/2014/main" id="{EA5AAA9E-E685-A5A0-29A1-D26304E63F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AFE8C9DD-927C-0D35-C0A0-E64885C1E9F0}"/>
              </a:ext>
            </a:extLst>
          </p:cNvPr>
          <p:cNvPicPr>
            <a:picLocks noChangeAspect="1"/>
          </p:cNvPicPr>
          <p:nvPr/>
        </p:nvPicPr>
        <p:blipFill>
          <a:blip r:embed="rId2"/>
          <a:stretch>
            <a:fillRect/>
          </a:stretch>
        </p:blipFill>
        <p:spPr>
          <a:xfrm>
            <a:off x="3313471" y="1746251"/>
            <a:ext cx="4788310" cy="4267200"/>
          </a:xfrm>
          <a:prstGeom prst="rect">
            <a:avLst/>
          </a:prstGeom>
        </p:spPr>
      </p:pic>
    </p:spTree>
    <p:extLst>
      <p:ext uri="{BB962C8B-B14F-4D97-AF65-F5344CB8AC3E}">
        <p14:creationId xmlns:p14="http://schemas.microsoft.com/office/powerpoint/2010/main" val="337869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CC52-6A4D-8A97-7CA3-857CA6D2891F}"/>
              </a:ext>
            </a:extLst>
          </p:cNvPr>
          <p:cNvSpPr>
            <a:spLocks noGrp="1"/>
          </p:cNvSpPr>
          <p:nvPr>
            <p:ph type="title"/>
          </p:nvPr>
        </p:nvSpPr>
        <p:spPr/>
        <p:txBody>
          <a:bodyPr/>
          <a:lstStyle/>
          <a:p>
            <a:r>
              <a:rPr lang="en-IN" b="1" dirty="0"/>
              <a:t>Class Diagram</a:t>
            </a:r>
          </a:p>
        </p:txBody>
      </p:sp>
      <p:sp>
        <p:nvSpPr>
          <p:cNvPr id="3" name="Text Placeholder 2">
            <a:extLst>
              <a:ext uri="{FF2B5EF4-FFF2-40B4-BE49-F238E27FC236}">
                <a16:creationId xmlns:a16="http://schemas.microsoft.com/office/drawing/2014/main" id="{0A9964F0-0934-4B59-BC71-2953157390A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6685BE-1EBF-B4DC-FABF-83177B169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6" name="Picture 5">
            <a:extLst>
              <a:ext uri="{FF2B5EF4-FFF2-40B4-BE49-F238E27FC236}">
                <a16:creationId xmlns:a16="http://schemas.microsoft.com/office/drawing/2014/main" id="{8977202E-5C18-A5D7-4540-B0A4493A772F}"/>
              </a:ext>
            </a:extLst>
          </p:cNvPr>
          <p:cNvPicPr>
            <a:picLocks noChangeAspect="1"/>
          </p:cNvPicPr>
          <p:nvPr/>
        </p:nvPicPr>
        <p:blipFill>
          <a:blip r:embed="rId2"/>
          <a:stretch>
            <a:fillRect/>
          </a:stretch>
        </p:blipFill>
        <p:spPr>
          <a:xfrm>
            <a:off x="668594" y="1746252"/>
            <a:ext cx="10755057" cy="4267200"/>
          </a:xfrm>
          <a:prstGeom prst="rect">
            <a:avLst/>
          </a:prstGeom>
        </p:spPr>
      </p:pic>
    </p:spTree>
    <p:extLst>
      <p:ext uri="{BB962C8B-B14F-4D97-AF65-F5344CB8AC3E}">
        <p14:creationId xmlns:p14="http://schemas.microsoft.com/office/powerpoint/2010/main" val="79680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solidFill>
                  <a:schemeClr val="dk1"/>
                </a:solidFill>
              </a:rPr>
              <a:t>Objectives</a:t>
            </a:r>
            <a:endParaRPr sz="2800" dirty="0">
              <a:solidFill>
                <a:schemeClr val="dk1"/>
              </a:solidFill>
            </a:endParaRPr>
          </a:p>
        </p:txBody>
      </p:sp>
      <p:sp>
        <p:nvSpPr>
          <p:cNvPr id="111" name="Google Shape;111;p3"/>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342900" algn="just">
              <a:spcBef>
                <a:spcPts val="480"/>
              </a:spcBef>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The primary objective of this project is to develop a lightweight, accessible, and visually appealing e-commerce web application to empower small-scale businesses in establishing an online presence.</a:t>
            </a:r>
          </a:p>
          <a:p>
            <a:pPr marL="342900" algn="just">
              <a:spcBef>
                <a:spcPts val="480"/>
              </a:spcBef>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By leveraging React.js and Tailwind CSS, the project focuses on creating a frontend-only solution that is responsive across various devices (e.g., mobile, tablet, and desktop), allowing for quick deployment, easy customization, and scalability. </a:t>
            </a:r>
          </a:p>
          <a:p>
            <a:pPr marL="342900" algn="just">
              <a:spcBef>
                <a:spcPts val="480"/>
              </a:spcBef>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The goal is to bridge the gap between small businesses and online consumers.</a:t>
            </a:r>
          </a:p>
        </p:txBody>
      </p:sp>
      <p:sp>
        <p:nvSpPr>
          <p:cNvPr id="112" name="Google Shape;112;p3"/>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13" name="Google Shape;113;p3"/>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14" name="Google Shape;114;p3"/>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Product Management Module</a:t>
            </a:r>
            <a:endParaRPr lang="en-US" sz="6000" b="1" dirty="0"/>
          </a:p>
        </p:txBody>
      </p:sp>
      <p:sp>
        <p:nvSpPr>
          <p:cNvPr id="3" name="Google Shape;103;p2">
            <a:extLst>
              <a:ext uri="{FF2B5EF4-FFF2-40B4-BE49-F238E27FC236}">
                <a16:creationId xmlns:a16="http://schemas.microsoft.com/office/drawing/2014/main" id="{0C418374-9281-6EAD-159B-2352B2BE72CE}"/>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C69D03B0-2991-FB05-8B69-F5DA6D867E8F}"/>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7" name="Google Shape;105;p2">
            <a:extLst>
              <a:ext uri="{FF2B5EF4-FFF2-40B4-BE49-F238E27FC236}">
                <a16:creationId xmlns:a16="http://schemas.microsoft.com/office/drawing/2014/main" id="{3A734D39-84B5-4C3D-297D-5A679881A622}"/>
              </a:ext>
            </a:extLst>
          </p:cNvPr>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lang="en-US"/>
          </a:p>
        </p:txBody>
      </p:sp>
      <p:pic>
        <p:nvPicPr>
          <p:cNvPr id="8" name="Picture 7">
            <a:extLst>
              <a:ext uri="{FF2B5EF4-FFF2-40B4-BE49-F238E27FC236}">
                <a16:creationId xmlns:a16="http://schemas.microsoft.com/office/drawing/2014/main" id="{DE44EEB9-84DC-237A-9122-B93B46E93ED1}"/>
              </a:ext>
            </a:extLst>
          </p:cNvPr>
          <p:cNvPicPr>
            <a:picLocks noChangeAspect="1"/>
          </p:cNvPicPr>
          <p:nvPr/>
        </p:nvPicPr>
        <p:blipFill>
          <a:blip r:embed="rId2"/>
          <a:stretch>
            <a:fillRect/>
          </a:stretch>
        </p:blipFill>
        <p:spPr>
          <a:xfrm>
            <a:off x="609941" y="1896909"/>
            <a:ext cx="10972117" cy="39722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tx1"/>
                </a:solidFill>
                <a:latin typeface="Verdana" panose="020B0604030504040204" pitchFamily="34" charset="0"/>
                <a:ea typeface="Verdana" panose="020B0604030504040204" pitchFamily="34" charset="0"/>
              </a:rPr>
              <a:t>Shopping cart Module</a:t>
            </a:r>
            <a:endParaRPr lang="en-US" sz="3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31</a:t>
            </a:fld>
            <a:endParaRPr lang="en-US"/>
          </a:p>
        </p:txBody>
      </p:sp>
      <p:sp>
        <p:nvSpPr>
          <p:cNvPr id="3" name="Google Shape;103;p2">
            <a:extLst>
              <a:ext uri="{FF2B5EF4-FFF2-40B4-BE49-F238E27FC236}">
                <a16:creationId xmlns:a16="http://schemas.microsoft.com/office/drawing/2014/main" id="{0EC3EA6E-C19E-19C7-921B-DACCE932F62F}"/>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3625745F-E206-9952-E01D-31DDCD0E248E}"/>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pic>
        <p:nvPicPr>
          <p:cNvPr id="8" name="Picture 7">
            <a:extLst>
              <a:ext uri="{FF2B5EF4-FFF2-40B4-BE49-F238E27FC236}">
                <a16:creationId xmlns:a16="http://schemas.microsoft.com/office/drawing/2014/main" id="{532D9901-00A9-0E6B-1B72-76DEF703C6C9}"/>
              </a:ext>
            </a:extLst>
          </p:cNvPr>
          <p:cNvPicPr>
            <a:picLocks noChangeAspect="1"/>
          </p:cNvPicPr>
          <p:nvPr/>
        </p:nvPicPr>
        <p:blipFill>
          <a:blip r:embed="rId2"/>
          <a:stretch>
            <a:fillRect/>
          </a:stretch>
        </p:blipFill>
        <p:spPr>
          <a:xfrm>
            <a:off x="812800" y="1838632"/>
            <a:ext cx="10621433" cy="42377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Order Management Module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sp>
        <p:nvSpPr>
          <p:cNvPr id="3" name="Google Shape;103;p2">
            <a:extLst>
              <a:ext uri="{FF2B5EF4-FFF2-40B4-BE49-F238E27FC236}">
                <a16:creationId xmlns:a16="http://schemas.microsoft.com/office/drawing/2014/main" id="{7D1919C3-8A48-EFF3-54F5-68B26D4569F1}"/>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0D97A1E9-3DE5-BA95-B0E2-F954E366A341}"/>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pic>
        <p:nvPicPr>
          <p:cNvPr id="1026" name="Picture 2" descr="PlantUML diagram">
            <a:extLst>
              <a:ext uri="{FF2B5EF4-FFF2-40B4-BE49-F238E27FC236}">
                <a16:creationId xmlns:a16="http://schemas.microsoft.com/office/drawing/2014/main" id="{175E3814-E6F6-7318-4301-8A7CD94FD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1799303"/>
            <a:ext cx="10668000" cy="4296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chemeClr val="tx1"/>
                </a:solidFill>
                <a:latin typeface="Verdana" panose="020B0604030504040204" pitchFamily="34" charset="0"/>
                <a:ea typeface="Verdana" panose="020B0604030504040204" pitchFamily="34" charset="0"/>
              </a:rPr>
              <a:t>Contact and Support</a:t>
            </a:r>
            <a:r>
              <a:rPr kumimoji="0" lang="en-US" altLang="en-US" sz="3200" b="1"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Module</a:t>
            </a:r>
            <a:endParaRPr lang="en-US" sz="2800" b="1" dirty="0">
              <a:ln/>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33</a:t>
            </a:fld>
            <a:endParaRPr lang="en-US"/>
          </a:p>
        </p:txBody>
      </p:sp>
      <p:sp>
        <p:nvSpPr>
          <p:cNvPr id="3" name="Google Shape;103;p2">
            <a:extLst>
              <a:ext uri="{FF2B5EF4-FFF2-40B4-BE49-F238E27FC236}">
                <a16:creationId xmlns:a16="http://schemas.microsoft.com/office/drawing/2014/main" id="{5E77C155-4F12-7CA0-8913-30D7E93F2EC4}"/>
              </a:ext>
            </a:extLst>
          </p:cNvPr>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5" name="Google Shape;104;p2">
            <a:extLst>
              <a:ext uri="{FF2B5EF4-FFF2-40B4-BE49-F238E27FC236}">
                <a16:creationId xmlns:a16="http://schemas.microsoft.com/office/drawing/2014/main" id="{50F7DC1E-C813-075A-EF71-5FB71923681D}"/>
              </a:ext>
            </a:extLst>
          </p:cNvPr>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pic>
        <p:nvPicPr>
          <p:cNvPr id="2050" name="Picture 2" descr="PlantUML diagram">
            <a:extLst>
              <a:ext uri="{FF2B5EF4-FFF2-40B4-BE49-F238E27FC236}">
                <a16:creationId xmlns:a16="http://schemas.microsoft.com/office/drawing/2014/main" id="{8DA0684C-9D0B-C727-D7A1-EE339334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35" y="1907458"/>
            <a:ext cx="10484465" cy="4090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B79E-788F-5C71-1B4A-4FF072236C5B}"/>
              </a:ext>
            </a:extLst>
          </p:cNvPr>
          <p:cNvSpPr>
            <a:spLocks noGrp="1"/>
          </p:cNvSpPr>
          <p:nvPr>
            <p:ph type="title"/>
          </p:nvPr>
        </p:nvSpPr>
        <p:spPr/>
        <p:txBody>
          <a:bodyPr/>
          <a:lstStyle/>
          <a:p>
            <a:r>
              <a:rPr lang="en-IN" b="1" dirty="0"/>
              <a:t>Payment Processing Module</a:t>
            </a:r>
          </a:p>
        </p:txBody>
      </p:sp>
      <p:sp>
        <p:nvSpPr>
          <p:cNvPr id="3" name="Text Placeholder 2">
            <a:extLst>
              <a:ext uri="{FF2B5EF4-FFF2-40B4-BE49-F238E27FC236}">
                <a16:creationId xmlns:a16="http://schemas.microsoft.com/office/drawing/2014/main" id="{0E8E3F80-2FA8-F15C-186A-5AD25772EBB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AAB63E-933F-7819-ECE1-280927637F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6" name="Picture 5">
            <a:extLst>
              <a:ext uri="{FF2B5EF4-FFF2-40B4-BE49-F238E27FC236}">
                <a16:creationId xmlns:a16="http://schemas.microsoft.com/office/drawing/2014/main" id="{C40534BA-A487-B661-AF2D-532F9066D07E}"/>
              </a:ext>
            </a:extLst>
          </p:cNvPr>
          <p:cNvPicPr>
            <a:picLocks noChangeAspect="1"/>
          </p:cNvPicPr>
          <p:nvPr/>
        </p:nvPicPr>
        <p:blipFill>
          <a:blip r:embed="rId2"/>
          <a:stretch>
            <a:fillRect/>
          </a:stretch>
        </p:blipFill>
        <p:spPr>
          <a:xfrm>
            <a:off x="621314" y="1749425"/>
            <a:ext cx="10936674" cy="4273549"/>
          </a:xfrm>
          <a:prstGeom prst="rect">
            <a:avLst/>
          </a:prstGeom>
        </p:spPr>
      </p:pic>
    </p:spTree>
    <p:extLst>
      <p:ext uri="{BB962C8B-B14F-4D97-AF65-F5344CB8AC3E}">
        <p14:creationId xmlns:p14="http://schemas.microsoft.com/office/powerpoint/2010/main" val="3376633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826EA-6FAE-872F-F534-AC587C39C2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83ABB-B142-6E04-2AAE-749FEA773085}"/>
              </a:ext>
            </a:extLst>
          </p:cNvPr>
          <p:cNvSpPr>
            <a:spLocks noGrp="1"/>
          </p:cNvSpPr>
          <p:nvPr>
            <p:ph type="title"/>
          </p:nvPr>
        </p:nvSpPr>
        <p:spPr/>
        <p:txBody>
          <a:bodyPr/>
          <a:lstStyle/>
          <a:p>
            <a:r>
              <a:rPr lang="en-US" sz="3200" b="1" dirty="0">
                <a:latin typeface="Verdana" panose="020B0604030504040204" pitchFamily="34" charset="0"/>
                <a:ea typeface="Verdana" panose="020B0604030504040204" pitchFamily="34" charset="0"/>
                <a:cs typeface="Arial" panose="020B0604020202020204" pitchFamily="34" charset="0"/>
                <a:sym typeface="+mn-ea"/>
              </a:rPr>
              <a:t>Result and Discussion</a:t>
            </a:r>
            <a:endParaRPr lang="en-US" sz="3200" b="1" dirty="0">
              <a:latin typeface="Verdana" panose="020B0604030504040204" pitchFamily="34" charset="0"/>
              <a:ea typeface="Verdana" panose="020B0604030504040204" pitchFamily="34" charset="0"/>
            </a:endParaRPr>
          </a:p>
        </p:txBody>
      </p:sp>
      <p:sp>
        <p:nvSpPr>
          <p:cNvPr id="4" name="Slide Number Placeholder 3">
            <a:extLst>
              <a:ext uri="{FF2B5EF4-FFF2-40B4-BE49-F238E27FC236}">
                <a16:creationId xmlns:a16="http://schemas.microsoft.com/office/drawing/2014/main" id="{8659F171-52F1-00D2-6A80-E8F33E2457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
        <p:nvSpPr>
          <p:cNvPr id="5" name="Google Shape;111;p3">
            <a:extLst>
              <a:ext uri="{FF2B5EF4-FFF2-40B4-BE49-F238E27FC236}">
                <a16:creationId xmlns:a16="http://schemas.microsoft.com/office/drawing/2014/main" id="{35F0F5A0-E2C0-0199-718F-81012E36709A}"/>
              </a:ext>
            </a:extLst>
          </p:cNvPr>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342900" algn="just">
              <a:spcBef>
                <a:spcPts val="480"/>
              </a:spcBef>
            </a:pPr>
            <a:r>
              <a:rPr lang="en-US" sz="2400" dirty="0">
                <a:latin typeface="Times New Roman" panose="02020603050405020304" pitchFamily="18" charset="0"/>
                <a:cs typeface="Times New Roman" panose="02020603050405020304" pitchFamily="18" charset="0"/>
              </a:rPr>
              <a:t>The FOREVER Web Application project successfully created a functional, responsive, and accessible e-commerce platform using React for the frontend and Tailwind CSS for styling. </a:t>
            </a:r>
          </a:p>
          <a:p>
            <a:pPr marL="342900" algn="just">
              <a:spcBef>
                <a:spcPts val="480"/>
              </a:spcBef>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The development process focused on key features such as product browsing, a shopping cart, user authentication, and a contact form, all while ensuring a seamless user experience across devices.</a:t>
            </a:r>
          </a:p>
          <a:p>
            <a:pPr marL="342900" algn="just">
              <a:spcBef>
                <a:spcPts val="480"/>
              </a:spcBef>
            </a:pPr>
            <a:r>
              <a:rPr lang="en-US" sz="2400" dirty="0">
                <a:latin typeface="Times New Roman" panose="02020603050405020304" pitchFamily="18" charset="0"/>
                <a:ea typeface="Verdana" panose="020B0604030504040204" pitchFamily="34" charset="0"/>
                <a:cs typeface="Times New Roman" panose="02020603050405020304" pitchFamily="18" charset="0"/>
                <a:sym typeface="Arial" panose="020B0604020202020204"/>
              </a:rPr>
              <a:t>The project demonstrates a solid foundation for future improvements, scalability, and the ability to deliver a secure, high-performance online shopping experience.</a:t>
            </a:r>
          </a:p>
        </p:txBody>
      </p:sp>
      <p:sp>
        <p:nvSpPr>
          <p:cNvPr id="3" name="Google Shape;103;p2">
            <a:extLst>
              <a:ext uri="{FF2B5EF4-FFF2-40B4-BE49-F238E27FC236}">
                <a16:creationId xmlns:a16="http://schemas.microsoft.com/office/drawing/2014/main" id="{3D1569F9-74A7-8D36-3135-133784A9A526}"/>
              </a:ext>
            </a:extLst>
          </p:cNvPr>
          <p:cNvSpPr txBox="1">
            <a:spLocks noGrp="1"/>
          </p:cNvSpPr>
          <p:nvPr>
            <p:ph type="dt" idx="10"/>
          </p:nvPr>
        </p:nvSpPr>
        <p:spPr>
          <a:xfrm>
            <a:off x="755651" y="6315074"/>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6" name="Google Shape;104;p2">
            <a:extLst>
              <a:ext uri="{FF2B5EF4-FFF2-40B4-BE49-F238E27FC236}">
                <a16:creationId xmlns:a16="http://schemas.microsoft.com/office/drawing/2014/main" id="{24333AAB-8D07-5D6B-C27B-1F68084BD16B}"/>
              </a:ext>
            </a:extLst>
          </p:cNvPr>
          <p:cNvSpPr txBox="1">
            <a:spLocks noGrp="1"/>
          </p:cNvSpPr>
          <p:nvPr>
            <p:ph type="ftr" idx="11"/>
          </p:nvPr>
        </p:nvSpPr>
        <p:spPr>
          <a:xfrm>
            <a:off x="4165601" y="6268176"/>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Tree>
    <p:extLst>
      <p:ext uri="{BB962C8B-B14F-4D97-AF65-F5344CB8AC3E}">
        <p14:creationId xmlns:p14="http://schemas.microsoft.com/office/powerpoint/2010/main" val="305791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b="1" dirty="0"/>
              <a:t>Conclusions</a:t>
            </a:r>
          </a:p>
        </p:txBody>
      </p:sp>
      <p:sp>
        <p:nvSpPr>
          <p:cNvPr id="6" name="Text Placeholder 5"/>
          <p:cNvSpPr>
            <a:spLocks noGrp="1"/>
          </p:cNvSpPr>
          <p:nvPr>
            <p:ph type="body" idx="1"/>
          </p:nvPr>
        </p:nvSpPr>
        <p:spPr>
          <a:xfrm>
            <a:off x="755651" y="1761309"/>
            <a:ext cx="10668000" cy="4267200"/>
          </a:xfrm>
        </p:spPr>
        <p:txBody>
          <a:bodyPr/>
          <a:lstStyle/>
          <a:p>
            <a:pPr algn="just"/>
            <a:r>
              <a:rPr lang="en-US" sz="2400" dirty="0">
                <a:latin typeface="Times New Roman" panose="02020603050405020304" pitchFamily="18" charset="0"/>
                <a:cs typeface="Times New Roman" panose="02020603050405020304" pitchFamily="18" charset="0"/>
              </a:rPr>
              <a:t>The Shopping Mart Web Application project successfully showcases the development of a fully functional e-commerce platform, utilizing modern technologies such as React for the frontend and CSS Tailwind for responsive and efficient styling.</a:t>
            </a:r>
          </a:p>
          <a:p>
            <a:pPr algn="just"/>
            <a:r>
              <a:rPr lang="en-US" sz="2400" dirty="0">
                <a:latin typeface="Times New Roman" panose="02020603050405020304" pitchFamily="18" charset="0"/>
                <a:cs typeface="Times New Roman" panose="02020603050405020304" pitchFamily="18" charset="0"/>
              </a:rPr>
              <a:t>This system demonstrates the ability to build and test a complex, interactive web application that adheres to modern standards for security, performance, and usability.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sp>
        <p:nvSpPr>
          <p:cNvPr id="2" name="Google Shape;103;p2">
            <a:extLst>
              <a:ext uri="{FF2B5EF4-FFF2-40B4-BE49-F238E27FC236}">
                <a16:creationId xmlns:a16="http://schemas.microsoft.com/office/drawing/2014/main" id="{9C9B7B88-7807-5BF4-3108-C85BFC527B95}"/>
              </a:ext>
            </a:extLst>
          </p:cNvPr>
          <p:cNvSpPr txBox="1">
            <a:spLocks noGrp="1"/>
          </p:cNvSpPr>
          <p:nvPr>
            <p:ph type="dt" idx="10"/>
          </p:nvPr>
        </p:nvSpPr>
        <p:spPr>
          <a:xfrm>
            <a:off x="800102" y="6244046"/>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3" name="Google Shape;104;p2">
            <a:extLst>
              <a:ext uri="{FF2B5EF4-FFF2-40B4-BE49-F238E27FC236}">
                <a16:creationId xmlns:a16="http://schemas.microsoft.com/office/drawing/2014/main" id="{A35E89D4-5273-7541-9BCB-391FBC309163}"/>
              </a:ext>
            </a:extLst>
          </p:cNvPr>
          <p:cNvSpPr txBox="1">
            <a:spLocks noGrp="1"/>
          </p:cNvSpPr>
          <p:nvPr>
            <p:ph type="ftr" idx="11"/>
          </p:nvPr>
        </p:nvSpPr>
        <p:spPr>
          <a:xfrm>
            <a:off x="4159251"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2"/>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t>References.</a:t>
            </a:r>
            <a:endParaRPr sz="3200" b="1" dirty="0"/>
          </a:p>
        </p:txBody>
      </p:sp>
      <p:sp>
        <p:nvSpPr>
          <p:cNvPr id="225" name="Google Shape;225;p12"/>
          <p:cNvSpPr txBox="1">
            <a:spLocks noGrp="1"/>
          </p:cNvSpPr>
          <p:nvPr>
            <p:ph type="body" idx="1"/>
          </p:nvPr>
        </p:nvSpPr>
        <p:spPr>
          <a:xfrm>
            <a:off x="521336" y="1752600"/>
            <a:ext cx="10668000" cy="4267200"/>
          </a:xfrm>
          <a:prstGeom prst="rect">
            <a:avLst/>
          </a:prstGeom>
          <a:noFill/>
          <a:ln>
            <a:noFill/>
          </a:ln>
        </p:spPr>
        <p:txBody>
          <a:bodyPr spcFirstLastPara="1" wrap="square" lIns="91425" tIns="45700" rIns="91425" bIns="45700" anchor="t" anchorCtr="0">
            <a:noAutofit/>
          </a:bodyPr>
          <a:lstStyle/>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a:ea typeface="Verdana" panose="020B0604030504040204" pitchFamily="34" charset="0"/>
                <a:cs typeface="Times New Roman" panose="02020603050405020304"/>
                <a:sym typeface="Times New Roman" panose="02020603050405020304"/>
              </a:rPr>
              <a:t>[1] </a:t>
            </a:r>
            <a:r>
              <a:rPr lang="en-US" sz="2200" b="1" dirty="0">
                <a:latin typeface="Times New Roman" panose="02020603050405020304" pitchFamily="18" charset="0"/>
                <a:cs typeface="Times New Roman" panose="02020603050405020304" pitchFamily="18" charset="0"/>
              </a:rPr>
              <a:t>D. Duckett</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HTML and CSS: Design and Build Websites</a:t>
            </a:r>
            <a:r>
              <a:rPr lang="en-US" sz="2200" dirty="0">
                <a:latin typeface="Times New Roman" panose="02020603050405020304" pitchFamily="18" charset="0"/>
                <a:cs typeface="Times New Roman" panose="02020603050405020304" pitchFamily="18" charset="0"/>
              </a:rPr>
              <a:t>, Wiley, 2011.</a:t>
            </a:r>
            <a:endParaRPr lang="en-US" sz="2200" dirty="0">
              <a:latin typeface="Times New Roman" panose="02020603050405020304" pitchFamily="18" charset="0"/>
              <a:ea typeface="Verdana" panose="020B0604030504040204" pitchFamily="34" charset="0"/>
              <a:cs typeface="Times New Roman" panose="02020603050405020304" pitchFamily="18" charset="0"/>
              <a:sym typeface="Times New Roman" panose="02020603050405020304"/>
            </a:endParaRPr>
          </a:p>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a:ea typeface="Verdana" panose="020B0604030504040204" pitchFamily="34" charset="0"/>
                <a:cs typeface="Times New Roman" panose="02020603050405020304"/>
                <a:sym typeface="Times New Roman" panose="02020603050405020304"/>
              </a:rPr>
              <a:t>[2] </a:t>
            </a:r>
            <a:r>
              <a:rPr lang="en-US" sz="2200" b="1" dirty="0">
                <a:latin typeface="Times New Roman" panose="02020603050405020304" pitchFamily="18" charset="0"/>
                <a:cs typeface="Times New Roman" panose="02020603050405020304" pitchFamily="18" charset="0"/>
              </a:rPr>
              <a:t>M. </a:t>
            </a:r>
            <a:r>
              <a:rPr lang="en-US" sz="2200" b="1" dirty="0" err="1">
                <a:latin typeface="Times New Roman" panose="02020603050405020304" pitchFamily="18" charset="0"/>
                <a:cs typeface="Times New Roman" panose="02020603050405020304" pitchFamily="18" charset="0"/>
              </a:rPr>
              <a:t>Haverbeke</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Eloquent JavaScript: A Modern Introduction to Programming</a:t>
            </a:r>
            <a:r>
              <a:rPr lang="en-US" sz="2200" dirty="0">
                <a:latin typeface="Times New Roman" panose="02020603050405020304" pitchFamily="18" charset="0"/>
                <a:cs typeface="Times New Roman" panose="02020603050405020304" pitchFamily="18" charset="0"/>
              </a:rPr>
              <a:t>, 3rd ed., No Starch Press, 2018.</a:t>
            </a:r>
            <a:endParaRPr lang="en-US" sz="2200" dirty="0">
              <a:latin typeface="Times New Roman" panose="02020603050405020304" pitchFamily="18" charset="0"/>
              <a:ea typeface="Verdana" panose="020B0604030504040204" pitchFamily="34" charset="0"/>
              <a:cs typeface="Times New Roman" panose="02020603050405020304" pitchFamily="18" charset="0"/>
              <a:sym typeface="Times New Roman" panose="02020603050405020304"/>
            </a:endParaRPr>
          </a:p>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a:ea typeface="Verdana" panose="020B0604030504040204" pitchFamily="34" charset="0"/>
                <a:cs typeface="Times New Roman" panose="02020603050405020304"/>
                <a:sym typeface="Times New Roman" panose="02020603050405020304"/>
              </a:rPr>
              <a:t>[3] </a:t>
            </a:r>
            <a:r>
              <a:rPr lang="en-US" sz="2200" b="1" dirty="0">
                <a:latin typeface="Times New Roman" panose="02020603050405020304" pitchFamily="18" charset="0"/>
                <a:cs typeface="Times New Roman" panose="02020603050405020304" pitchFamily="18" charset="0"/>
              </a:rPr>
              <a:t>A. Banks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E. Porcello</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Learning React: Functional Web Development with React and Redux</a:t>
            </a:r>
            <a:r>
              <a:rPr lang="en-US" sz="2200" dirty="0">
                <a:latin typeface="Times New Roman" panose="02020603050405020304" pitchFamily="18" charset="0"/>
                <a:cs typeface="Times New Roman" panose="02020603050405020304" pitchFamily="18" charset="0"/>
              </a:rPr>
              <a:t>, 2nd ed., O'Reilly Media, 2020.</a:t>
            </a:r>
            <a:endParaRPr lang="en-US" sz="2200" dirty="0">
              <a:latin typeface="Times New Roman" panose="02020603050405020304" pitchFamily="18" charset="0"/>
              <a:ea typeface="Verdana" panose="020B0604030504040204" pitchFamily="34" charset="0"/>
              <a:cs typeface="Times New Roman" panose="02020603050405020304" pitchFamily="18" charset="0"/>
              <a:sym typeface="Times New Roman" panose="02020603050405020304"/>
            </a:endParaRPr>
          </a:p>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a:ea typeface="Verdana" panose="020B0604030504040204" pitchFamily="34" charset="0"/>
                <a:cs typeface="Times New Roman" panose="02020603050405020304"/>
                <a:sym typeface="Times New Roman" panose="02020603050405020304"/>
              </a:rPr>
              <a:t>[4] </a:t>
            </a:r>
            <a:r>
              <a:rPr lang="en-US" sz="2200" b="1" dirty="0">
                <a:latin typeface="Times New Roman" panose="02020603050405020304" pitchFamily="18" charset="0"/>
                <a:cs typeface="Times New Roman" panose="02020603050405020304" pitchFamily="18" charset="0"/>
              </a:rPr>
              <a:t>M. Lu and J. W. Palmer</a:t>
            </a:r>
            <a:r>
              <a:rPr lang="en-US" sz="2200" dirty="0">
                <a:latin typeface="Times New Roman" panose="02020603050405020304" pitchFamily="18" charset="0"/>
                <a:cs typeface="Times New Roman" panose="02020603050405020304" pitchFamily="18" charset="0"/>
              </a:rPr>
              <a:t>, "The Design and Testing of an E-Commerce Shopping Platform," </a:t>
            </a:r>
            <a:r>
              <a:rPr lang="en-US" sz="2200" i="1" dirty="0">
                <a:latin typeface="Times New Roman" panose="02020603050405020304" pitchFamily="18" charset="0"/>
                <a:cs typeface="Times New Roman" panose="02020603050405020304" pitchFamily="18" charset="0"/>
              </a:rPr>
              <a:t>Journal of Electronic Commerce Research</a:t>
            </a:r>
            <a:r>
              <a:rPr lang="en-US" sz="2200" dirty="0">
                <a:latin typeface="Times New Roman" panose="02020603050405020304" pitchFamily="18" charset="0"/>
                <a:cs typeface="Times New Roman" panose="02020603050405020304" pitchFamily="18" charset="0"/>
              </a:rPr>
              <a:t>, vol. 18, no. 3, pp. 1–10, 2020.</a:t>
            </a:r>
          </a:p>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pitchFamily="18" charset="0"/>
                <a:cs typeface="Times New Roman" panose="02020603050405020304" pitchFamily="18" charset="0"/>
              </a:rPr>
              <a:t>[5] </a:t>
            </a:r>
            <a:r>
              <a:rPr lang="en-US" sz="2200" b="1" dirty="0">
                <a:latin typeface="Times New Roman" panose="02020603050405020304" pitchFamily="18" charset="0"/>
                <a:cs typeface="Times New Roman" panose="02020603050405020304" pitchFamily="18" charset="0"/>
              </a:rPr>
              <a:t>R. J. Munz, R. </a:t>
            </a:r>
            <a:r>
              <a:rPr lang="en-US" sz="2200" b="1" dirty="0" err="1">
                <a:latin typeface="Times New Roman" panose="02020603050405020304" pitchFamily="18" charset="0"/>
                <a:cs typeface="Times New Roman" panose="02020603050405020304" pitchFamily="18" charset="0"/>
              </a:rPr>
              <a:t>Saherwala</a:t>
            </a:r>
            <a:r>
              <a:rPr lang="en-US" sz="2200" b="1" dirty="0">
                <a:latin typeface="Times New Roman" panose="02020603050405020304" pitchFamily="18" charset="0"/>
                <a:cs typeface="Times New Roman" panose="02020603050405020304" pitchFamily="18" charset="0"/>
              </a:rPr>
              <a:t>, and S. Munz</a:t>
            </a:r>
            <a:r>
              <a:rPr lang="en-US" sz="2200" dirty="0">
                <a:latin typeface="Times New Roman" panose="02020603050405020304" pitchFamily="18" charset="0"/>
                <a:cs typeface="Times New Roman" panose="02020603050405020304" pitchFamily="18" charset="0"/>
              </a:rPr>
              <a:t>, "A Guide to Testing in the React Ecosystem," </a:t>
            </a:r>
            <a:r>
              <a:rPr lang="en-US" sz="2200" i="1" dirty="0">
                <a:latin typeface="Times New Roman" panose="02020603050405020304" pitchFamily="18" charset="0"/>
                <a:cs typeface="Times New Roman" panose="02020603050405020304" pitchFamily="18" charset="0"/>
              </a:rPr>
              <a:t>Proceedings of the ACM Conference on Human-Computer Interaction</a:t>
            </a:r>
            <a:r>
              <a:rPr lang="en-US" sz="2200" dirty="0">
                <a:latin typeface="Times New Roman" panose="02020603050405020304" pitchFamily="18" charset="0"/>
                <a:cs typeface="Times New Roman" panose="02020603050405020304" pitchFamily="18" charset="0"/>
              </a:rPr>
              <a:t>, pp. 15–19, 2021</a:t>
            </a:r>
          </a:p>
          <a:p>
            <a:pPr marL="469900" marR="0" lvl="0" indent="0" algn="just" rtl="0">
              <a:lnSpc>
                <a:spcPct val="100000"/>
              </a:lnSpc>
              <a:spcBef>
                <a:spcPts val="0"/>
              </a:spcBef>
              <a:spcAft>
                <a:spcPts val="0"/>
              </a:spcAft>
              <a:buClr>
                <a:schemeClr val="dk1"/>
              </a:buClr>
              <a:buSzPts val="2000"/>
              <a:buFont typeface="Arial" panose="020B0604020202020204"/>
              <a:buNone/>
            </a:pPr>
            <a:r>
              <a:rPr lang="en-US" sz="2200" dirty="0">
                <a:latin typeface="Times New Roman" panose="02020603050405020304" pitchFamily="18" charset="0"/>
                <a:cs typeface="Times New Roman" panose="02020603050405020304" pitchFamily="18" charset="0"/>
              </a:rPr>
              <a:t>[6] Link - </a:t>
            </a:r>
            <a:r>
              <a:rPr lang="en-US" sz="2200" dirty="0">
                <a:latin typeface="Times New Roman" panose="02020603050405020304" pitchFamily="18" charset="0"/>
                <a:cs typeface="Times New Roman" panose="02020603050405020304" pitchFamily="18" charset="0"/>
                <a:hlinkClick r:id="rId3"/>
              </a:rPr>
              <a:t>https://forever09.netlify.app/</a:t>
            </a:r>
            <a:r>
              <a:rPr lang="en-US" sz="2200" dirty="0">
                <a:latin typeface="Times New Roman" panose="02020603050405020304" pitchFamily="18" charset="0"/>
                <a:cs typeface="Times New Roman" panose="02020603050405020304" pitchFamily="18" charset="0"/>
              </a:rPr>
              <a:t> </a:t>
            </a:r>
          </a:p>
        </p:txBody>
      </p:sp>
      <p:sp>
        <p:nvSpPr>
          <p:cNvPr id="226" name="Google Shape;226;p12"/>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227" name="Google Shape;227;p1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228" name="Google Shape;228;p12"/>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711200" y="3168074"/>
            <a:ext cx="10668000" cy="1216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solidFill>
                  <a:srgbClr val="FF0000"/>
                </a:solidFill>
              </a:rPr>
              <a:t>Thank You</a:t>
            </a:r>
          </a:p>
        </p:txBody>
      </p:sp>
      <p:sp>
        <p:nvSpPr>
          <p:cNvPr id="234" name="Google Shape;234;p13"/>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235" name="Google Shape;235;p13"/>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38</a:t>
            </a:fld>
            <a:endParaRPr lang="en-US"/>
          </a:p>
        </p:txBody>
      </p:sp>
      <p:sp>
        <p:nvSpPr>
          <p:cNvPr id="236" name="Google Shape;236;p13"/>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solidFill>
                  <a:schemeClr val="dk1"/>
                </a:solidFill>
              </a:rPr>
              <a:t>Abstract</a:t>
            </a:r>
            <a:endParaRPr sz="2800">
              <a:solidFill>
                <a:schemeClr val="dk1"/>
              </a:solidFill>
            </a:endParaRPr>
          </a:p>
        </p:txBody>
      </p:sp>
      <p:sp>
        <p:nvSpPr>
          <p:cNvPr id="121" name="Google Shape;121;p4"/>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en-US" sz="2400" dirty="0">
                <a:latin typeface="Times New Roman" panose="02020603050405020304" pitchFamily="18" charset="0"/>
                <a:ea typeface="Arial" panose="020B0604020202020204"/>
                <a:cs typeface="Times New Roman" panose="02020603050405020304" pitchFamily="18" charset="0"/>
                <a:sym typeface="Arial" panose="020B0604020202020204"/>
              </a:rPr>
              <a:t>Small businesses often encounter challenges in entering the digital marketplace due to high costs, complex platforms, and limited access to customizable, easy-to-use solutions. This application addresses these challenges by providing a lightweight, frontend-only solution that is accessible, visually appealing, and user-friendly. This system presents the development of a responsive e-commerce web application built with React.js and Tailwind CSS, designed to support small-scale businesses in establishing an effective online presence.</a:t>
            </a:r>
            <a:endParaRPr sz="24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22" name="Google Shape;122;p4"/>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23" name="Google Shape;123;p4"/>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24" name="Google Shape;124;p4"/>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582700" y="311275"/>
            <a:ext cx="11013900" cy="1215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a:t> Introduction and Overview of the Project.</a:t>
            </a:r>
            <a:endParaRPr sz="3200" b="1"/>
          </a:p>
        </p:txBody>
      </p:sp>
      <p:sp>
        <p:nvSpPr>
          <p:cNvPr id="130" name="Google Shape;130;p5"/>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marL="342900" algn="just">
              <a:spcBef>
                <a:spcPts val="0"/>
              </a:spcBef>
              <a:buSzPts val="2400"/>
            </a:pPr>
            <a:r>
              <a:rPr lang="en-US" sz="2400" dirty="0">
                <a:latin typeface="Times New Roman" panose="02020603050405020304" pitchFamily="18" charset="0"/>
                <a:ea typeface="Arial" panose="020B0604020202020204"/>
                <a:cs typeface="Times New Roman" panose="02020603050405020304" pitchFamily="18" charset="0"/>
                <a:sym typeface="Arial" panose="020B0604020202020204"/>
              </a:rPr>
              <a:t>In today's digital age, having an online presence has become essential for businesses to remain competitive and reach a wider audience. </a:t>
            </a:r>
          </a:p>
          <a:p>
            <a:pPr marL="342900" algn="just">
              <a:spcBef>
                <a:spcPts val="0"/>
              </a:spcBef>
              <a:buSzPts val="2400"/>
            </a:pPr>
            <a:r>
              <a:rPr lang="en-US" sz="2400" dirty="0">
                <a:latin typeface="Times New Roman" panose="02020603050405020304" pitchFamily="18" charset="0"/>
                <a:ea typeface="Arial" panose="020B0604020202020204"/>
                <a:cs typeface="Times New Roman" panose="02020603050405020304" pitchFamily="18" charset="0"/>
                <a:sym typeface="Arial" panose="020B0604020202020204"/>
              </a:rPr>
              <a:t>Small-scale businesses often struggle with the high costs and technical complexities associated with setting up an online store.</a:t>
            </a:r>
          </a:p>
          <a:p>
            <a:pPr marL="342900" algn="just">
              <a:spcBef>
                <a:spcPts val="0"/>
              </a:spcBef>
              <a:buSzPts val="2400"/>
            </a:pPr>
            <a:r>
              <a:rPr lang="en-US" sz="2400" dirty="0">
                <a:latin typeface="Times New Roman" panose="02020603050405020304" pitchFamily="18" charset="0"/>
                <a:ea typeface="Arial" panose="020B0604020202020204"/>
                <a:cs typeface="Times New Roman" panose="02020603050405020304" pitchFamily="18" charset="0"/>
                <a:sym typeface="Arial" panose="020B0604020202020204"/>
              </a:rPr>
              <a:t>This system addresses these challenges by developing a responsive e-commerce web application using React.js and Tailwind CSS.</a:t>
            </a:r>
          </a:p>
          <a:p>
            <a:pPr marL="342900" algn="just">
              <a:spcBef>
                <a:spcPts val="0"/>
              </a:spcBef>
              <a:buSzPts val="2400"/>
            </a:pPr>
            <a:r>
              <a:rPr lang="en-US" sz="2400" dirty="0">
                <a:latin typeface="Times New Roman" panose="02020603050405020304" pitchFamily="18" charset="0"/>
                <a:ea typeface="Arial" panose="020B0604020202020204"/>
                <a:cs typeface="Times New Roman" panose="02020603050405020304" pitchFamily="18" charset="0"/>
                <a:sym typeface="Arial" panose="020B0604020202020204"/>
              </a:rPr>
              <a:t>This system offers a component-based structure, allowing for modular, reusable code that enhances development efficiency and scalability.</a:t>
            </a:r>
            <a:endParaRPr sz="24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31" name="Google Shape;131;p5"/>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32" name="Google Shape;132;p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33" name="Google Shape;133;p5"/>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45" name="Google Shape;145;g2f5c24c2964_0_9"/>
          <p:cNvGraphicFramePr/>
          <p:nvPr>
            <p:extLst>
              <p:ext uri="{D42A27DB-BD31-4B8C-83A1-F6EECF244321}">
                <p14:modId xmlns:p14="http://schemas.microsoft.com/office/powerpoint/2010/main" val="2492728030"/>
              </p:ext>
            </p:extLst>
          </p:nvPr>
        </p:nvGraphicFramePr>
        <p:xfrm>
          <a:off x="495700" y="1956834"/>
          <a:ext cx="11200600" cy="3911987"/>
        </p:xfrm>
        <a:graphic>
          <a:graphicData uri="http://schemas.openxmlformats.org/drawingml/2006/table">
            <a:tbl>
              <a:tblPr firstRow="1" bandRow="1">
                <a:noFill/>
                <a:tableStyleId>{8A857C73-906B-4A22-9E47-D3EEB6A62BA1}</a:tableStyleId>
              </a:tblPr>
              <a:tblGrid>
                <a:gridCol w="793169">
                  <a:extLst>
                    <a:ext uri="{9D8B030D-6E8A-4147-A177-3AD203B41FA5}">
                      <a16:colId xmlns:a16="http://schemas.microsoft.com/office/drawing/2014/main" val="20000"/>
                    </a:ext>
                  </a:extLst>
                </a:gridCol>
                <a:gridCol w="2236006">
                  <a:extLst>
                    <a:ext uri="{9D8B030D-6E8A-4147-A177-3AD203B41FA5}">
                      <a16:colId xmlns:a16="http://schemas.microsoft.com/office/drawing/2014/main" val="20001"/>
                    </a:ext>
                  </a:extLst>
                </a:gridCol>
                <a:gridCol w="2130625">
                  <a:extLst>
                    <a:ext uri="{9D8B030D-6E8A-4147-A177-3AD203B41FA5}">
                      <a16:colId xmlns:a16="http://schemas.microsoft.com/office/drawing/2014/main" val="20002"/>
                    </a:ext>
                  </a:extLst>
                </a:gridCol>
                <a:gridCol w="2604375">
                  <a:extLst>
                    <a:ext uri="{9D8B030D-6E8A-4147-A177-3AD203B41FA5}">
                      <a16:colId xmlns:a16="http://schemas.microsoft.com/office/drawing/2014/main" val="20003"/>
                    </a:ext>
                  </a:extLst>
                </a:gridCol>
                <a:gridCol w="1921200">
                  <a:extLst>
                    <a:ext uri="{9D8B030D-6E8A-4147-A177-3AD203B41FA5}">
                      <a16:colId xmlns:a16="http://schemas.microsoft.com/office/drawing/2014/main" val="20004"/>
                    </a:ext>
                  </a:extLst>
                </a:gridCol>
                <a:gridCol w="1515225">
                  <a:extLst>
                    <a:ext uri="{9D8B030D-6E8A-4147-A177-3AD203B41FA5}">
                      <a16:colId xmlns:a16="http://schemas.microsoft.com/office/drawing/2014/main" val="20005"/>
                    </a:ext>
                  </a:extLst>
                </a:gridCol>
              </a:tblGrid>
              <a:tr h="893450">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S.No</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dirty="0"/>
                        <a:t>Author Name</a:t>
                      </a:r>
                      <a:endParaRPr sz="1800" u="none" strike="noStrike" cap="none" dirty="0"/>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Paper Title</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Description</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Journal</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Volume/</a:t>
                      </a:r>
                      <a:endParaRPr sz="1800" u="none" strike="noStrike" cap="none"/>
                    </a:p>
                    <a:p>
                      <a:pPr marL="0" marR="0" lvl="0" indent="0" algn="l" rtl="0">
                        <a:spcBef>
                          <a:spcPts val="0"/>
                        </a:spcBef>
                        <a:spcAft>
                          <a:spcPts val="0"/>
                        </a:spcAft>
                        <a:buClr>
                          <a:schemeClr val="dk1"/>
                        </a:buClr>
                        <a:buSzPts val="1800"/>
                        <a:buFont typeface="Verdana" panose="020B0604030504040204"/>
                        <a:buNone/>
                      </a:pPr>
                      <a:r>
                        <a:rPr lang="en-US" sz="1800" u="none" strike="noStrike" cap="none"/>
                        <a:t>Year</a:t>
                      </a:r>
                      <a:endParaRPr sz="1800" u="none" strike="noStrike" cap="none"/>
                    </a:p>
                  </a:txBody>
                  <a:tcPr marL="91450" marR="91450" marT="45725" marB="45725"/>
                </a:tc>
                <a:extLst>
                  <a:ext uri="{0D108BD9-81ED-4DB2-BD59-A6C34878D82A}">
                    <a16:rowId xmlns:a16="http://schemas.microsoft.com/office/drawing/2014/main" val="10000"/>
                  </a:ext>
                </a:extLst>
              </a:tr>
              <a:tr h="1563000">
                <a:tc>
                  <a:txBody>
                    <a:bodyPr/>
                    <a:lstStyle/>
                    <a:p>
                      <a:pPr marL="0" marR="0" lvl="0" indent="0" algn="l" rtl="0">
                        <a:spcBef>
                          <a:spcPts val="0"/>
                        </a:spcBef>
                        <a:spcAft>
                          <a:spcPts val="0"/>
                        </a:spcAft>
                        <a:buClr>
                          <a:schemeClr val="dk1"/>
                        </a:buClr>
                        <a:buSzPts val="1800"/>
                        <a:buFont typeface="Verdana" panose="020B0604030504040204"/>
                        <a:buNone/>
                      </a:pPr>
                      <a:r>
                        <a:rPr lang="en-US" dirty="0">
                          <a:latin typeface="Arial" panose="020B0604020202020204"/>
                          <a:ea typeface="Arial" panose="020B0604020202020204"/>
                          <a:cs typeface="Arial" panose="020B0604020202020204"/>
                          <a:sym typeface="Arial" panose="020B0604020202020204"/>
                        </a:rPr>
                        <a:t>1.</a:t>
                      </a:r>
                      <a:endParaRPr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algn="just">
                        <a:lnSpc>
                          <a:spcPct val="115000"/>
                        </a:lnSpc>
                        <a:spcAft>
                          <a:spcPts val="800"/>
                        </a:spcAft>
                      </a:pPr>
                      <a:r>
                        <a:rPr lang="en-IN" sz="1400" b="0" i="0" u="none" strike="noStrike" cap="none" dirty="0">
                          <a:solidFill>
                            <a:schemeClr val="dk1"/>
                          </a:solidFill>
                          <a:effectLst/>
                          <a:latin typeface="Verdana"/>
                          <a:ea typeface="Verdana"/>
                          <a:cs typeface="Verdana"/>
                          <a:sym typeface="Arial" panose="020B0604020202020204"/>
                        </a:rPr>
                        <a:t>Smith, A., Johnson, R.</a:t>
                      </a:r>
                      <a:endParaRPr lang="en-US" sz="1100" kern="100" dirty="0">
                        <a:effectLst/>
                        <a:latin typeface="Verdana" panose="020B0604030504040204" pitchFamily="34" charset="0"/>
                        <a:ea typeface="Verdana" panose="020B0604030504040204" pitchFamily="34" charset="0"/>
                        <a:cs typeface="Cordia New" panose="020B0304020202020204" pitchFamily="34" charset="-34"/>
                      </a:endParaRPr>
                    </a:p>
                  </a:txBody>
                  <a:tcPr marL="68580" marR="68580" marT="0" marB="0"/>
                </a:tc>
                <a:tc>
                  <a:txBody>
                    <a:bodyPr/>
                    <a:lstStyle/>
                    <a:p>
                      <a:pPr algn="just">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Exploring the Growth of User Expectations in eCommerce Platforms</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Discusses the rapid growth of the eCommerce industry and how user expectations for online shopping experiences have evolved.</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just">
                        <a:lnSpc>
                          <a:spcPct val="115000"/>
                        </a:lnSpc>
                        <a:spcAft>
                          <a:spcPts val="800"/>
                        </a:spcAft>
                      </a:pPr>
                      <a:r>
                        <a:rPr lang="en-US" sz="1400" kern="0" dirty="0">
                          <a:effectLst/>
                          <a:latin typeface="Times New Roman" panose="02020603050405020304" pitchFamily="18" charset="0"/>
                          <a:ea typeface="Verdana" panose="020B0604030504040204" pitchFamily="34" charset="0"/>
                          <a:cs typeface="Times New Roman" panose="02020603050405020304" pitchFamily="18" charset="0"/>
                        </a:rPr>
                        <a:t>Journal of Digital Commerce and Consumer Behavior</a:t>
                      </a:r>
                      <a:endParaRPr lang="en-US" sz="14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kern="0" dirty="0">
                          <a:effectLst/>
                          <a:latin typeface="Verdana" panose="020B0604030504040204" pitchFamily="34" charset="0"/>
                          <a:ea typeface="Verdana" panose="020B0604030504040204" pitchFamily="34" charset="0"/>
                          <a:cs typeface="Cordia New" panose="020B0304020202020204" pitchFamily="34" charset="-34"/>
                        </a:rPr>
                        <a:t>2022</a:t>
                      </a:r>
                      <a:endParaRPr lang="en-US" sz="1100" kern="100" dirty="0">
                        <a:effectLst/>
                        <a:latin typeface="Verdana" panose="020B0604030504040204" pitchFamily="34" charset="0"/>
                        <a:ea typeface="Verdana" panose="020B060403050404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0001"/>
                  </a:ext>
                </a:extLst>
              </a:tr>
              <a:tr h="1319850">
                <a:tc>
                  <a:txBody>
                    <a:bodyPr/>
                    <a:lstStyle/>
                    <a:p>
                      <a:pPr marL="0" marR="0" lvl="0" indent="0" algn="l" rtl="0">
                        <a:spcBef>
                          <a:spcPts val="0"/>
                        </a:spcBef>
                        <a:spcAft>
                          <a:spcPts val="0"/>
                        </a:spcAft>
                        <a:buClr>
                          <a:schemeClr val="dk1"/>
                        </a:buClr>
                        <a:buSzPts val="1800"/>
                        <a:buFont typeface="Verdana" panose="020B0604030504040204"/>
                        <a:buNone/>
                      </a:pPr>
                      <a:r>
                        <a:rPr lang="en-US" dirty="0">
                          <a:latin typeface="Arial" panose="020B0604020202020204"/>
                          <a:ea typeface="Arial" panose="020B0604020202020204"/>
                          <a:cs typeface="Arial" panose="020B0604020202020204"/>
                          <a:sym typeface="Arial" panose="020B0604020202020204"/>
                        </a:rPr>
                        <a:t>2.</a:t>
                      </a:r>
                      <a:endParaRPr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algn="just">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Li, Y., &amp; Zhang, P.</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Challenges and Solutions in Online Garment Retail</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This study examines the challenges unique to garment eCommerce, such as accurate product representation, sizing consistency, and visual presentation.</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International Journal of Retail and Distribution Management</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just">
                        <a:lnSpc>
                          <a:spcPct val="115000"/>
                        </a:lnSpc>
                        <a:spcAft>
                          <a:spcPts val="800"/>
                        </a:spcAft>
                      </a:pPr>
                      <a:r>
                        <a:rPr lang="en-IN" sz="1400" kern="0" dirty="0">
                          <a:effectLst/>
                          <a:latin typeface="Verdana" panose="020B0604030504040204" pitchFamily="34" charset="0"/>
                          <a:ea typeface="Verdana" panose="020B0604030504040204" pitchFamily="34" charset="0"/>
                          <a:cs typeface="Cordia New" panose="020B0304020202020204" pitchFamily="34" charset="-34"/>
                        </a:rPr>
                        <a:t>2021</a:t>
                      </a:r>
                      <a:endParaRPr lang="en-US" sz="1100" kern="100" dirty="0">
                        <a:effectLst/>
                        <a:latin typeface="Verdana" panose="020B0604030504040204" pitchFamily="34" charset="0"/>
                        <a:ea typeface="Verdana" panose="020B060403050404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0002"/>
                  </a:ext>
                </a:extLst>
              </a:tr>
            </a:tbl>
          </a:graphicData>
        </a:graphic>
      </p:graphicFrame>
      <p:sp>
        <p:nvSpPr>
          <p:cNvPr id="146" name="Google Shape;146;g2f5c24c2964_0_9"/>
          <p:cNvSpPr txBox="1">
            <a:spLocks noGrp="1"/>
          </p:cNvSpPr>
          <p:nvPr>
            <p:ph type="dt" idx="10"/>
          </p:nvPr>
        </p:nvSpPr>
        <p:spPr>
          <a:xfrm>
            <a:off x="812800" y="6242263"/>
            <a:ext cx="2641500" cy="407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47" name="Google Shape;147;g2f5c24c2964_0_9"/>
          <p:cNvSpPr txBox="1">
            <a:spLocks noGrp="1"/>
          </p:cNvSpPr>
          <p:nvPr>
            <p:ph type="ftr" idx="11"/>
          </p:nvPr>
        </p:nvSpPr>
        <p:spPr>
          <a:xfrm>
            <a:off x="4165600" y="6242263"/>
            <a:ext cx="3860700" cy="476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2" name="Google Shape;101;p2">
            <a:extLst>
              <a:ext uri="{FF2B5EF4-FFF2-40B4-BE49-F238E27FC236}">
                <a16:creationId xmlns:a16="http://schemas.microsoft.com/office/drawing/2014/main" id="{73B7EF0D-5B09-EE4F-8BEC-2A104A8DA1C6}"/>
              </a:ext>
            </a:extLst>
          </p:cNvPr>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IN" sz="3200" b="1" dirty="0">
                <a:effectLst/>
                <a:latin typeface="Verdana" panose="020B0604030504040204" pitchFamily="34" charset="0"/>
                <a:ea typeface="Verdana" panose="020B0604030504040204" pitchFamily="34" charset="0"/>
              </a:rPr>
              <a:t>LITERATURE REVIEW</a:t>
            </a:r>
            <a:endParaRPr sz="3200" dirty="0">
              <a:solidFill>
                <a:schemeClr val="dk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3" name="Google Shape;133;p5">
            <a:extLst>
              <a:ext uri="{FF2B5EF4-FFF2-40B4-BE49-F238E27FC236}">
                <a16:creationId xmlns:a16="http://schemas.microsoft.com/office/drawing/2014/main" id="{B334B5EC-2D40-2DCD-FC5E-514F6C895504}"/>
              </a:ext>
            </a:extLst>
          </p:cNvPr>
          <p:cNvSpPr txBox="1">
            <a:spLocks noGrp="1"/>
          </p:cNvSpPr>
          <p:nvPr>
            <p:ph type="sldNum" idx="12"/>
          </p:nvPr>
        </p:nvSpPr>
        <p:spPr>
          <a:xfrm>
            <a:off x="8737600" y="6253934"/>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0C09F70-89B2-9BF1-74BE-611774BF5F06}"/>
            </a:ext>
          </a:extLst>
        </p:cNvPr>
        <p:cNvGrpSpPr/>
        <p:nvPr/>
      </p:nvGrpSpPr>
      <p:grpSpPr>
        <a:xfrm>
          <a:off x="0" y="0"/>
          <a:ext cx="0" cy="0"/>
          <a:chOff x="0" y="0"/>
          <a:chExt cx="0" cy="0"/>
        </a:xfrm>
      </p:grpSpPr>
      <p:graphicFrame>
        <p:nvGraphicFramePr>
          <p:cNvPr id="145" name="Google Shape;145;g2f5c24c2964_0_9">
            <a:extLst>
              <a:ext uri="{FF2B5EF4-FFF2-40B4-BE49-F238E27FC236}">
                <a16:creationId xmlns:a16="http://schemas.microsoft.com/office/drawing/2014/main" id="{0FA936E2-8B9B-D009-A2CE-2DEC28C5ADC0}"/>
              </a:ext>
            </a:extLst>
          </p:cNvPr>
          <p:cNvGraphicFramePr/>
          <p:nvPr>
            <p:extLst>
              <p:ext uri="{D42A27DB-BD31-4B8C-83A1-F6EECF244321}">
                <p14:modId xmlns:p14="http://schemas.microsoft.com/office/powerpoint/2010/main" val="2220225392"/>
              </p:ext>
            </p:extLst>
          </p:nvPr>
        </p:nvGraphicFramePr>
        <p:xfrm>
          <a:off x="495700" y="1930708"/>
          <a:ext cx="11200600" cy="3782114"/>
        </p:xfrm>
        <a:graphic>
          <a:graphicData uri="http://schemas.openxmlformats.org/drawingml/2006/table">
            <a:tbl>
              <a:tblPr firstRow="1" bandRow="1">
                <a:noFill/>
                <a:tableStyleId>{8A857C73-906B-4A22-9E47-D3EEB6A62BA1}</a:tableStyleId>
              </a:tblPr>
              <a:tblGrid>
                <a:gridCol w="785950">
                  <a:extLst>
                    <a:ext uri="{9D8B030D-6E8A-4147-A177-3AD203B41FA5}">
                      <a16:colId xmlns:a16="http://schemas.microsoft.com/office/drawing/2014/main" val="20000"/>
                    </a:ext>
                  </a:extLst>
                </a:gridCol>
                <a:gridCol w="2243225">
                  <a:extLst>
                    <a:ext uri="{9D8B030D-6E8A-4147-A177-3AD203B41FA5}">
                      <a16:colId xmlns:a16="http://schemas.microsoft.com/office/drawing/2014/main" val="20001"/>
                    </a:ext>
                  </a:extLst>
                </a:gridCol>
                <a:gridCol w="2130625">
                  <a:extLst>
                    <a:ext uri="{9D8B030D-6E8A-4147-A177-3AD203B41FA5}">
                      <a16:colId xmlns:a16="http://schemas.microsoft.com/office/drawing/2014/main" val="20002"/>
                    </a:ext>
                  </a:extLst>
                </a:gridCol>
                <a:gridCol w="2604375">
                  <a:extLst>
                    <a:ext uri="{9D8B030D-6E8A-4147-A177-3AD203B41FA5}">
                      <a16:colId xmlns:a16="http://schemas.microsoft.com/office/drawing/2014/main" val="20003"/>
                    </a:ext>
                  </a:extLst>
                </a:gridCol>
                <a:gridCol w="1921200">
                  <a:extLst>
                    <a:ext uri="{9D8B030D-6E8A-4147-A177-3AD203B41FA5}">
                      <a16:colId xmlns:a16="http://schemas.microsoft.com/office/drawing/2014/main" val="20004"/>
                    </a:ext>
                  </a:extLst>
                </a:gridCol>
                <a:gridCol w="1515225">
                  <a:extLst>
                    <a:ext uri="{9D8B030D-6E8A-4147-A177-3AD203B41FA5}">
                      <a16:colId xmlns:a16="http://schemas.microsoft.com/office/drawing/2014/main" val="20005"/>
                    </a:ext>
                  </a:extLst>
                </a:gridCol>
              </a:tblGrid>
              <a:tr h="893450">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S.No</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Author Name</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Paper Title</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Description</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Journal</a:t>
                      </a:r>
                      <a:endParaRPr sz="1800" u="none" strike="noStrike" cap="none"/>
                    </a:p>
                  </a:txBody>
                  <a:tcPr marL="91450" marR="91450" marT="45725" marB="45725"/>
                </a:tc>
                <a:tc>
                  <a:txBody>
                    <a:bodyPr/>
                    <a:lstStyle/>
                    <a:p>
                      <a:pPr marL="0" marR="0" lvl="0" indent="0" algn="l" rtl="0">
                        <a:spcBef>
                          <a:spcPts val="0"/>
                        </a:spcBef>
                        <a:spcAft>
                          <a:spcPts val="0"/>
                        </a:spcAft>
                        <a:buClr>
                          <a:schemeClr val="dk1"/>
                        </a:buClr>
                        <a:buSzPts val="1800"/>
                        <a:buFont typeface="Verdana" panose="020B0604030504040204"/>
                        <a:buNone/>
                      </a:pPr>
                      <a:r>
                        <a:rPr lang="en-US" sz="1800" u="none" strike="noStrike" cap="none"/>
                        <a:t>Volume/</a:t>
                      </a:r>
                      <a:endParaRPr sz="1800" u="none" strike="noStrike" cap="none"/>
                    </a:p>
                    <a:p>
                      <a:pPr marL="0" marR="0" lvl="0" indent="0" algn="l" rtl="0">
                        <a:spcBef>
                          <a:spcPts val="0"/>
                        </a:spcBef>
                        <a:spcAft>
                          <a:spcPts val="0"/>
                        </a:spcAft>
                        <a:buClr>
                          <a:schemeClr val="dk1"/>
                        </a:buClr>
                        <a:buSzPts val="1800"/>
                        <a:buFont typeface="Verdana" panose="020B0604030504040204"/>
                        <a:buNone/>
                      </a:pPr>
                      <a:r>
                        <a:rPr lang="en-US" sz="1800" u="none" strike="noStrike" cap="none"/>
                        <a:t>Year</a:t>
                      </a:r>
                      <a:endParaRPr sz="1800" u="none" strike="noStrike" cap="none"/>
                    </a:p>
                  </a:txBody>
                  <a:tcPr marL="91450" marR="91450" marT="45725" marB="45725"/>
                </a:tc>
                <a:extLst>
                  <a:ext uri="{0D108BD9-81ED-4DB2-BD59-A6C34878D82A}">
                    <a16:rowId xmlns:a16="http://schemas.microsoft.com/office/drawing/2014/main" val="10000"/>
                  </a:ext>
                </a:extLst>
              </a:tr>
              <a:tr h="1563000">
                <a:tc>
                  <a:txBody>
                    <a:bodyPr/>
                    <a:lstStyle/>
                    <a:p>
                      <a:pPr marL="0" marR="0" lvl="0" indent="0" algn="l" rtl="0">
                        <a:spcBef>
                          <a:spcPts val="0"/>
                        </a:spcBef>
                        <a:spcAft>
                          <a:spcPts val="0"/>
                        </a:spcAft>
                        <a:buClr>
                          <a:schemeClr val="dk1"/>
                        </a:buClr>
                        <a:buSzPts val="1800"/>
                        <a:buFont typeface="Verdana" panose="020B0604030504040204"/>
                        <a:buNone/>
                      </a:pPr>
                      <a:r>
                        <a:rPr lang="en-US" u="none" strike="noStrike" cap="none" dirty="0">
                          <a:latin typeface="Arial" panose="020B0604020202020204"/>
                          <a:ea typeface="Arial" panose="020B0604020202020204"/>
                          <a:cs typeface="Arial" panose="020B0604020202020204"/>
                          <a:sym typeface="Arial" panose="020B0604020202020204"/>
                        </a:rPr>
                        <a:t>3.</a:t>
                      </a:r>
                      <a:endParaRPr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Kroeger, M., Patel, S., &amp; Lee, T.</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Advantages of React Framework in eCommerce Platform Development</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The authors explore the use of React as a front-end framework in building dynamic, component-based eCommerce applications.</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Journal of Web Development and Engineering</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kern="0" dirty="0">
                          <a:effectLst/>
                          <a:latin typeface="Verdana" panose="020B0604030504040204" pitchFamily="34" charset="0"/>
                          <a:ea typeface="Verdana" panose="020B0604030504040204" pitchFamily="34" charset="0"/>
                          <a:cs typeface="Cordia New" panose="020B0304020202020204" pitchFamily="34" charset="-34"/>
                        </a:rPr>
                        <a:t>2023</a:t>
                      </a:r>
                      <a:endParaRPr lang="en-US" sz="1100" kern="100" dirty="0">
                        <a:effectLst/>
                        <a:latin typeface="Verdana" panose="020B0604030504040204" pitchFamily="34" charset="0"/>
                        <a:ea typeface="Verdana" panose="020B060403050404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0001"/>
                  </a:ext>
                </a:extLst>
              </a:tr>
              <a:tr h="1325664">
                <a:tc>
                  <a:txBody>
                    <a:bodyPr/>
                    <a:lstStyle/>
                    <a:p>
                      <a:pPr marL="0" marR="0" lvl="0" indent="0" algn="l" rtl="0">
                        <a:spcBef>
                          <a:spcPts val="0"/>
                        </a:spcBef>
                        <a:spcAft>
                          <a:spcPts val="0"/>
                        </a:spcAft>
                        <a:buClr>
                          <a:schemeClr val="dk1"/>
                        </a:buClr>
                        <a:buSzPts val="1800"/>
                        <a:buFont typeface="Verdana" panose="020B0604030504040204"/>
                        <a:buNone/>
                      </a:pPr>
                      <a:r>
                        <a:rPr lang="en-US" u="none" strike="noStrike" cap="none" dirty="0">
                          <a:latin typeface="Arial" panose="020B0604020202020204"/>
                          <a:ea typeface="Arial" panose="020B0604020202020204"/>
                          <a:cs typeface="Arial" panose="020B0604020202020204"/>
                          <a:sym typeface="Arial" panose="020B0604020202020204"/>
                        </a:rPr>
                        <a:t>4.</a:t>
                      </a:r>
                      <a:endParaRPr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algn="just">
                        <a:lnSpc>
                          <a:spcPct val="115000"/>
                        </a:lnSpc>
                        <a:spcAft>
                          <a:spcPts val="800"/>
                        </a:spcAft>
                      </a:pPr>
                      <a:r>
                        <a:rPr lang="en-IN" sz="1400" kern="0" dirty="0">
                          <a:effectLst/>
                          <a:latin typeface="Times New Roman" panose="02020603050405020304" pitchFamily="18" charset="0"/>
                          <a:ea typeface="Verdana" panose="020B0604030504040204" pitchFamily="34" charset="0"/>
                          <a:cs typeface="Times New Roman" panose="02020603050405020304" pitchFamily="18" charset="0"/>
                        </a:rPr>
                        <a:t>Nguyen, H.</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Optimizing Web Applications with Vite and Tailwind CSS Systems (EMS)</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marL="0" marR="0" algn="just">
                        <a:lnSpc>
                          <a:spcPct val="115000"/>
                        </a:lnSpc>
                        <a:spcAft>
                          <a:spcPts val="800"/>
                        </a:spcAft>
                      </a:pPr>
                      <a:r>
                        <a:rPr lang="en-IN" sz="1400" b="0" i="0" u="none" strike="noStrike" cap="none" dirty="0">
                          <a:solidFill>
                            <a:schemeClr val="dk1"/>
                          </a:solidFill>
                          <a:effectLst/>
                          <a:latin typeface="Times New Roman" panose="02020603050405020304" pitchFamily="18" charset="0"/>
                          <a:ea typeface="Verdana"/>
                          <a:cs typeface="Times New Roman" panose="02020603050405020304" pitchFamily="18" charset="0"/>
                          <a:sym typeface="Arial" panose="020B0604020202020204"/>
                        </a:rPr>
                        <a:t>This research evaluates the role of Vite as a build tool and Tailwind CSS as a responsive design framework in modern web development.</a:t>
                      </a:r>
                      <a:endParaRPr lang="en-US" sz="1100" kern="100" dirty="0">
                        <a:effectLst/>
                        <a:latin typeface="Times New Roman" panose="02020603050405020304" pitchFamily="18" charset="0"/>
                        <a:ea typeface="Verdana" panose="020B060403050404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400" kern="0" dirty="0">
                          <a:effectLst/>
                          <a:latin typeface="Times New Roman" panose="02020603050405020304" pitchFamily="18" charset="0"/>
                          <a:ea typeface="Calibri" panose="020F0502020204030204" pitchFamily="34" charset="0"/>
                          <a:cs typeface="Cordia New" panose="020B0304020202020204" pitchFamily="34" charset="-34"/>
                        </a:rPr>
                        <a:t>Front-end Development Journal</a:t>
                      </a:r>
                      <a:endParaRPr lang="en-IN" sz="1100" kern="1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algn="just">
                        <a:lnSpc>
                          <a:spcPct val="115000"/>
                        </a:lnSpc>
                        <a:spcAft>
                          <a:spcPts val="800"/>
                        </a:spcAft>
                      </a:pPr>
                      <a:r>
                        <a:rPr lang="en-IN" sz="1400" kern="0" dirty="0">
                          <a:effectLst/>
                          <a:latin typeface="Verdana" panose="020B0604030504040204" pitchFamily="34" charset="0"/>
                          <a:ea typeface="Verdana" panose="020B0604030504040204" pitchFamily="34" charset="0"/>
                          <a:cs typeface="Cordia New" panose="020B0304020202020204" pitchFamily="34" charset="-34"/>
                        </a:rPr>
                        <a:t>2023</a:t>
                      </a:r>
                      <a:endParaRPr lang="en-US" sz="1100" kern="100" dirty="0">
                        <a:effectLst/>
                        <a:latin typeface="Verdana" panose="020B0604030504040204" pitchFamily="34" charset="0"/>
                        <a:ea typeface="Verdana" panose="020B060403050404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0002"/>
                  </a:ext>
                </a:extLst>
              </a:tr>
            </a:tbl>
          </a:graphicData>
        </a:graphic>
      </p:graphicFrame>
      <p:sp>
        <p:nvSpPr>
          <p:cNvPr id="146" name="Google Shape;146;g2f5c24c2964_0_9">
            <a:extLst>
              <a:ext uri="{FF2B5EF4-FFF2-40B4-BE49-F238E27FC236}">
                <a16:creationId xmlns:a16="http://schemas.microsoft.com/office/drawing/2014/main" id="{605202B0-9143-523B-9151-2FF1F57FE43A}"/>
              </a:ext>
            </a:extLst>
          </p:cNvPr>
          <p:cNvSpPr txBox="1">
            <a:spLocks noGrp="1"/>
          </p:cNvSpPr>
          <p:nvPr>
            <p:ph type="dt" idx="10"/>
          </p:nvPr>
        </p:nvSpPr>
        <p:spPr>
          <a:xfrm>
            <a:off x="812800" y="6245075"/>
            <a:ext cx="2641500" cy="407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47" name="Google Shape;147;g2f5c24c2964_0_9">
            <a:extLst>
              <a:ext uri="{FF2B5EF4-FFF2-40B4-BE49-F238E27FC236}">
                <a16:creationId xmlns:a16="http://schemas.microsoft.com/office/drawing/2014/main" id="{79A92A35-8831-B933-2DBD-1AE9C8C6C824}"/>
              </a:ext>
            </a:extLst>
          </p:cNvPr>
          <p:cNvSpPr txBox="1">
            <a:spLocks noGrp="1"/>
          </p:cNvSpPr>
          <p:nvPr>
            <p:ph type="ftr" idx="11"/>
          </p:nvPr>
        </p:nvSpPr>
        <p:spPr>
          <a:xfrm>
            <a:off x="4165600" y="6245150"/>
            <a:ext cx="3860700" cy="476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2" name="Google Shape;101;p2">
            <a:extLst>
              <a:ext uri="{FF2B5EF4-FFF2-40B4-BE49-F238E27FC236}">
                <a16:creationId xmlns:a16="http://schemas.microsoft.com/office/drawing/2014/main" id="{0374315F-C342-9C4F-26C7-B64FB990E976}"/>
              </a:ext>
            </a:extLst>
          </p:cNvPr>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IN" sz="3200" b="1" dirty="0">
                <a:effectLst/>
                <a:latin typeface="Verdana" panose="020B0604030504040204" pitchFamily="34" charset="0"/>
                <a:ea typeface="Verdana" panose="020B0604030504040204" pitchFamily="34" charset="0"/>
              </a:rPr>
              <a:t>LITERATURE REVIEW</a:t>
            </a:r>
            <a:endParaRPr sz="3200" dirty="0">
              <a:solidFill>
                <a:schemeClr val="dk1"/>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3" name="Google Shape;133;p5">
            <a:extLst>
              <a:ext uri="{FF2B5EF4-FFF2-40B4-BE49-F238E27FC236}">
                <a16:creationId xmlns:a16="http://schemas.microsoft.com/office/drawing/2014/main" id="{922103FB-FA65-E21D-702F-98416E23726C}"/>
              </a:ext>
            </a:extLst>
          </p:cNvPr>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lang="en-US"/>
          </a:p>
        </p:txBody>
      </p:sp>
    </p:spTree>
    <p:extLst>
      <p:ext uri="{BB962C8B-B14F-4D97-AF65-F5344CB8AC3E}">
        <p14:creationId xmlns:p14="http://schemas.microsoft.com/office/powerpoint/2010/main" val="90527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Shape 151"/>
        <p:cNvGrpSpPr/>
        <p:nvPr/>
      </p:nvGrpSpPr>
      <p:grpSpPr>
        <a:xfrm>
          <a:off x="0" y="0"/>
          <a:ext cx="0" cy="0"/>
          <a:chOff x="0" y="0"/>
          <a:chExt cx="0" cy="0"/>
        </a:xfrm>
      </p:grpSpPr>
      <p:sp>
        <p:nvSpPr>
          <p:cNvPr id="152" name="Google Shape;152;p7"/>
          <p:cNvSpPr txBox="1">
            <a:spLocks noGrp="1"/>
          </p:cNvSpPr>
          <p:nvPr>
            <p:ph type="title"/>
          </p:nvPr>
        </p:nvSpPr>
        <p:spPr>
          <a:xfrm>
            <a:off x="766233" y="304801"/>
            <a:ext cx="10668000" cy="121602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200" b="1" dirty="0"/>
              <a:t>Existing System</a:t>
            </a:r>
            <a:endParaRPr sz="3200" b="1" dirty="0"/>
          </a:p>
        </p:txBody>
      </p:sp>
      <p:sp>
        <p:nvSpPr>
          <p:cNvPr id="153" name="Google Shape;153;p7"/>
          <p:cNvSpPr txBox="1">
            <a:spLocks noGrp="1"/>
          </p:cNvSpPr>
          <p:nvPr>
            <p:ph type="body" idx="1"/>
          </p:nvPr>
        </p:nvSpPr>
        <p:spPr>
          <a:xfrm>
            <a:off x="755651" y="1752600"/>
            <a:ext cx="10668000" cy="4267200"/>
          </a:xfrm>
          <a:prstGeom prst="rect">
            <a:avLst/>
          </a:prstGeom>
          <a:noFill/>
          <a:ln>
            <a:noFill/>
          </a:ln>
        </p:spPr>
        <p:txBody>
          <a:bodyPr spcFirstLastPara="1" wrap="square" lIns="91425" tIns="45700" rIns="91425" bIns="45700" anchor="t" anchorCtr="0">
            <a:noAutofit/>
          </a:bodyPr>
          <a:lstStyle/>
          <a:p>
            <a:pPr lvl="0">
              <a:buClr>
                <a:schemeClr val="tx1"/>
              </a:buClr>
              <a:buFont typeface="Verdana" panose="020B0604030504040204" pitchFamily="34" charset="0"/>
              <a:buChar char="●"/>
              <a:defRPr/>
            </a:pPr>
            <a:r>
              <a:rPr lang="en-US" sz="2400" dirty="0">
                <a:latin typeface="Times New Roman" panose="02020603050405020304" pitchFamily="18" charset="0"/>
                <a:cs typeface="Times New Roman" panose="02020603050405020304" pitchFamily="18" charset="0"/>
              </a:rPr>
              <a:t>Several types of e-commerce systems exist today, each with its own unique features, benefits, and limitations.</a:t>
            </a:r>
          </a:p>
          <a:p>
            <a:pPr lvl="0">
              <a:buClr>
                <a:schemeClr val="tx1"/>
              </a:buClr>
              <a:buFont typeface="Verdana" panose="020B0604030504040204" pitchFamily="34" charset="0"/>
              <a:buChar char="●"/>
              <a:defRPr/>
            </a:pPr>
            <a:r>
              <a:rPr lang="en-US" sz="2400" dirty="0">
                <a:latin typeface="Times New Roman" panose="02020603050405020304" pitchFamily="18" charset="0"/>
                <a:cs typeface="Times New Roman" panose="02020603050405020304" pitchFamily="18" charset="0"/>
              </a:rPr>
              <a:t>Large-scale marketplaces are popular online shopping destinations where businesses can list their products</a:t>
            </a:r>
          </a:p>
          <a:p>
            <a:pPr lvl="0">
              <a:buClr>
                <a:schemeClr val="tx1"/>
              </a:buClr>
              <a:buFont typeface="Verdana" panose="020B0604030504040204" pitchFamily="34" charset="0"/>
              <a:buChar char="●"/>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Social media and mobile commerce platforms have grown in popularity as mobile usage increases. These platforms allow businesses to sell directly to customers within a social media app.</a:t>
            </a:r>
            <a:endParaRPr lang="en-US" sz="2400" dirty="0">
              <a:latin typeface="Arial" panose="020B0604020202020204"/>
              <a:ea typeface="Arial" panose="020B0604020202020204"/>
              <a:cs typeface="Arial" panose="020B0604020202020204"/>
              <a:sym typeface="Arial" panose="020B0604020202020204"/>
            </a:endParaRPr>
          </a:p>
        </p:txBody>
      </p:sp>
      <p:sp>
        <p:nvSpPr>
          <p:cNvPr id="154" name="Google Shape;154;p7"/>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55" name="Google Shape;155;p7"/>
          <p:cNvSpPr txBox="1">
            <a:spLocks noGrp="1"/>
          </p:cNvSpPr>
          <p:nvPr>
            <p:ph type="ftr" idx="11"/>
          </p:nvPr>
        </p:nvSpPr>
        <p:spPr>
          <a:xfrm>
            <a:off x="4159251"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Department of Artificial Intelligence and Data Science</a:t>
            </a:r>
          </a:p>
        </p:txBody>
      </p:sp>
      <p:sp>
        <p:nvSpPr>
          <p:cNvPr id="156" name="Google Shape;156;p7"/>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766233" y="304801"/>
            <a:ext cx="10668000" cy="1215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IN" altLang="en-US" sz="3200" b="1" dirty="0">
                <a:solidFill>
                  <a:schemeClr val="tx1"/>
                </a:solidFill>
              </a:rPr>
              <a:t>Advantages and Disadvantages of Existing System</a:t>
            </a:r>
            <a:endParaRPr sz="3200" b="1" dirty="0"/>
          </a:p>
        </p:txBody>
      </p:sp>
      <p:sp>
        <p:nvSpPr>
          <p:cNvPr id="163" name="Google Shape;163;p8"/>
          <p:cNvSpPr txBox="1">
            <a:spLocks noGrp="1"/>
          </p:cNvSpPr>
          <p:nvPr>
            <p:ph type="dt" idx="10"/>
          </p:nvPr>
        </p:nvSpPr>
        <p:spPr>
          <a:xfrm>
            <a:off x="812800" y="6245225"/>
            <a:ext cx="2641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panose="020B0604020202020204"/>
              <a:buNone/>
            </a:pPr>
            <a:r>
              <a:rPr lang="en-US" dirty="0"/>
              <a:t>Final Review</a:t>
            </a:r>
          </a:p>
          <a:p>
            <a:pPr marL="0" lvl="0" indent="0" algn="l" rtl="0">
              <a:spcBef>
                <a:spcPts val="0"/>
              </a:spcBef>
              <a:spcAft>
                <a:spcPts val="0"/>
              </a:spcAft>
              <a:buNone/>
            </a:pPr>
            <a:endParaRPr lang="en-US" dirty="0"/>
          </a:p>
        </p:txBody>
      </p:sp>
      <p:sp>
        <p:nvSpPr>
          <p:cNvPr id="164" name="Google Shape;164;p8"/>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Department of Artificial Intelligence and Data Science</a:t>
            </a:r>
          </a:p>
        </p:txBody>
      </p:sp>
      <p:sp>
        <p:nvSpPr>
          <p:cNvPr id="165" name="Google Shape;165;p8"/>
          <p:cNvSpPr txBox="1">
            <a:spLocks noGrp="1"/>
          </p:cNvSpPr>
          <p:nvPr>
            <p:ph type="sldNum" idx="12"/>
          </p:nvPr>
        </p:nvSpPr>
        <p:spPr>
          <a:xfrm>
            <a:off x="8737600" y="6245225"/>
            <a:ext cx="2641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lang="en-US"/>
          </a:p>
        </p:txBody>
      </p:sp>
      <p:sp>
        <p:nvSpPr>
          <p:cNvPr id="2" name="Content Placeholder 2">
            <a:extLst>
              <a:ext uri="{FF2B5EF4-FFF2-40B4-BE49-F238E27FC236}">
                <a16:creationId xmlns:a16="http://schemas.microsoft.com/office/drawing/2014/main" id="{5B1F005D-66C6-4EBB-7C9D-D6C2B10DC8AA}"/>
              </a:ext>
            </a:extLst>
          </p:cNvPr>
          <p:cNvSpPr txBox="1">
            <a:spLocks/>
          </p:cNvSpPr>
          <p:nvPr/>
        </p:nvSpPr>
        <p:spPr>
          <a:xfrm>
            <a:off x="755651" y="1752600"/>
            <a:ext cx="5440963" cy="426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2"/>
              </a:buClr>
              <a:buSzPts val="1800"/>
              <a:buFont typeface="Noto Sans Symbols"/>
              <a:buChar char="□"/>
              <a:defRPr sz="3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42900" algn="l" rtl="0">
              <a:lnSpc>
                <a:spcPct val="100000"/>
              </a:lnSpc>
              <a:spcBef>
                <a:spcPts val="360"/>
              </a:spcBef>
              <a:spcAft>
                <a:spcPts val="0"/>
              </a:spcAft>
              <a:buClr>
                <a:schemeClr val="accent2"/>
              </a:buClr>
              <a:buSzPts val="1800"/>
              <a:buFont typeface="Noto Sans Symbols"/>
              <a:buChar char="■"/>
              <a:defRPr sz="2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accent2"/>
              </a:buClr>
              <a:buSzPts val="1800"/>
              <a:buFont typeface="Noto Sans Symbols"/>
              <a:buChar char="□"/>
              <a:defRPr sz="23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42900" algn="l" rtl="0">
              <a:lnSpc>
                <a:spcPct val="100000"/>
              </a:lnSpc>
              <a:spcBef>
                <a:spcPts val="36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42900" algn="l" rtl="0">
              <a:lnSpc>
                <a:spcPct val="100000"/>
              </a:lnSpc>
              <a:spcBef>
                <a:spcPts val="450"/>
              </a:spcBef>
              <a:spcAft>
                <a:spcPts val="0"/>
              </a:spcAft>
              <a:buClr>
                <a:schemeClr val="accent2"/>
              </a:buClr>
              <a:buSzPts val="1800"/>
              <a:buFont typeface="Noto Sans Symbols"/>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indent="0" eaLnBrk="0" fontAlgn="base" hangingPunct="0">
              <a:spcBef>
                <a:spcPct val="20000"/>
              </a:spcBef>
              <a:spcAft>
                <a:spcPct val="0"/>
              </a:spcAft>
              <a:buClr>
                <a:srgbClr val="CC0000"/>
              </a:buClr>
              <a:buSzTx/>
              <a:buFont typeface="Noto Sans Symbols"/>
              <a:buNone/>
              <a:defRPr/>
            </a:pPr>
            <a:r>
              <a:rPr lang="en-IN" altLang="en-US" sz="2400" b="1" dirty="0">
                <a:solidFill>
                  <a:srgbClr val="000000"/>
                </a:solidFill>
                <a:latin typeface="Times New Roman" panose="02020603050405020304" pitchFamily="18" charset="0"/>
                <a:cs typeface="Times New Roman" panose="02020603050405020304" pitchFamily="18" charset="0"/>
              </a:rPr>
              <a:t>Limitations of Existing System:</a:t>
            </a:r>
          </a:p>
          <a:p>
            <a:pPr>
              <a:buClr>
                <a:schemeClr val="tx1"/>
              </a:buClr>
              <a:buFont typeface="Verdana" panose="020B0604030504040204" pitchFamily="34" charset="0"/>
              <a:buChar char="●"/>
              <a:defRPr/>
            </a:pPr>
            <a:r>
              <a:rPr lang="en-US" altLang="en-US" sz="2400" dirty="0">
                <a:solidFill>
                  <a:srgbClr val="000000"/>
                </a:solidFill>
                <a:latin typeface="Times New Roman" pitchFamily="18" charset="0"/>
                <a:cs typeface="Times New Roman" pitchFamily="18" charset="0"/>
              </a:rPr>
              <a:t>High initial development costs.</a:t>
            </a:r>
          </a:p>
          <a:p>
            <a:pPr>
              <a:buClr>
                <a:schemeClr val="tx1"/>
              </a:buClr>
              <a:buFont typeface="Verdana" panose="020B0604030504040204" pitchFamily="34" charset="0"/>
              <a:buChar char="●"/>
              <a:defRPr/>
            </a:pPr>
            <a:r>
              <a:rPr lang="en-US" altLang="en-US" sz="2400" dirty="0">
                <a:solidFill>
                  <a:srgbClr val="000000"/>
                </a:solidFill>
                <a:latin typeface="Times New Roman" pitchFamily="18" charset="0"/>
                <a:cs typeface="Times New Roman" pitchFamily="18" charset="0"/>
              </a:rPr>
              <a:t>Time-intensive to develop, deploy, and optimize.</a:t>
            </a:r>
          </a:p>
          <a:p>
            <a:pPr>
              <a:buClr>
                <a:schemeClr val="tx1"/>
              </a:buClr>
              <a:buFont typeface="Verdana" panose="020B0604030504040204" pitchFamily="34" charset="0"/>
              <a:buChar char="●"/>
              <a:defRPr/>
            </a:pPr>
            <a:r>
              <a:rPr lang="en-US" altLang="en-US" sz="2400" dirty="0">
                <a:solidFill>
                  <a:srgbClr val="000000"/>
                </a:solidFill>
                <a:latin typeface="Times New Roman" panose="02020603050405020304" pitchFamily="18" charset="0"/>
                <a:ea typeface="+mn-ea"/>
                <a:cs typeface="Times New Roman" panose="02020603050405020304" pitchFamily="18" charset="0"/>
              </a:rPr>
              <a:t>Limited functionality and lack of advanced e-commerce features.</a:t>
            </a:r>
          </a:p>
          <a:p>
            <a:pPr>
              <a:buClr>
                <a:schemeClr val="tx1"/>
              </a:buClr>
              <a:buFont typeface="Verdana" panose="020B0604030504040204" pitchFamily="34" charset="0"/>
              <a:buChar char="●"/>
              <a:defRPr/>
            </a:pPr>
            <a:r>
              <a:rPr lang="en-US" altLang="en-US" sz="2400" dirty="0">
                <a:solidFill>
                  <a:srgbClr val="000000"/>
                </a:solidFill>
                <a:latin typeface="Times New Roman" panose="02020603050405020304" pitchFamily="18" charset="0"/>
                <a:ea typeface="+mn-ea"/>
                <a:cs typeface="Times New Roman" panose="02020603050405020304" pitchFamily="18" charset="0"/>
              </a:rPr>
              <a:t>Monthly subscription fees, with additional costs for premium themes and plugins.</a:t>
            </a:r>
            <a:br>
              <a:rPr lang="en-IN" altLang="en-US" sz="2800" dirty="0">
                <a:solidFill>
                  <a:srgbClr val="000000"/>
                </a:solidFill>
                <a:latin typeface="Times New Roman" panose="02020603050405020304" pitchFamily="18" charset="0"/>
                <a:ea typeface="+mn-ea"/>
                <a:cs typeface="Times New Roman" panose="02020603050405020304" pitchFamily="18" charset="0"/>
              </a:rPr>
            </a:br>
            <a:endParaRPr lang="en-IN" altLang="en-US" sz="2800" dirty="0">
              <a:solidFill>
                <a:srgbClr val="000000"/>
              </a:solidFill>
              <a:latin typeface="Times New Roman" panose="02020603050405020304" pitchFamily="18" charset="0"/>
              <a:ea typeface="+mn-ea"/>
              <a:cs typeface="Times New Roman" panose="02020603050405020304" pitchFamily="18" charset="0"/>
            </a:endParaRPr>
          </a:p>
          <a:p>
            <a:pPr marL="0" indent="0">
              <a:buFont typeface="Noto Sans Symbols"/>
              <a:buNone/>
            </a:pPr>
            <a:endParaRPr lang="en-IN" dirty="0"/>
          </a:p>
        </p:txBody>
      </p:sp>
      <p:sp>
        <p:nvSpPr>
          <p:cNvPr id="3" name="Content Placeholder 2">
            <a:extLst>
              <a:ext uri="{FF2B5EF4-FFF2-40B4-BE49-F238E27FC236}">
                <a16:creationId xmlns:a16="http://schemas.microsoft.com/office/drawing/2014/main" id="{BE1A4538-24FB-57F2-2937-88B3165E72F1}"/>
              </a:ext>
            </a:extLst>
          </p:cNvPr>
          <p:cNvSpPr txBox="1">
            <a:spLocks/>
          </p:cNvSpPr>
          <p:nvPr/>
        </p:nvSpPr>
        <p:spPr bwMode="auto">
          <a:xfrm>
            <a:off x="6518736" y="1750380"/>
            <a:ext cx="54409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a:lstStyle>
          <a:p>
            <a:pPr marL="0" indent="0">
              <a:buClr>
                <a:srgbClr val="CC0000"/>
              </a:buClr>
              <a:buFont typeface="Wingdings" panose="05000000000000000000" pitchFamily="2" charset="2"/>
              <a:buNone/>
              <a:defRPr/>
            </a:pPr>
            <a:r>
              <a:rPr lang="en-IN" altLang="en-US" sz="2400" b="1" dirty="0">
                <a:solidFill>
                  <a:srgbClr val="000000"/>
                </a:solidFill>
                <a:latin typeface="Times New Roman" panose="02020603050405020304" pitchFamily="18" charset="0"/>
                <a:cs typeface="Times New Roman" panose="02020603050405020304" pitchFamily="18" charset="0"/>
              </a:rPr>
              <a:t>Features of Existing System:</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Access to a large customer base and high traffic.</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Secure payment processing and built-in customer support</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Large community support and access to plugins/extensions</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Secure Payment Processing</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Centralized Database</a:t>
            </a:r>
          </a:p>
          <a:p>
            <a:pPr>
              <a:buClr>
                <a:schemeClr val="tx1"/>
              </a:buClr>
              <a:buFont typeface="Arial" panose="020B0604020202020204" pitchFamily="34" charset="0"/>
              <a:buChar char="•"/>
              <a:defRPr/>
            </a:pPr>
            <a:r>
              <a:rPr lang="en-US" altLang="en-US" sz="2400" dirty="0">
                <a:solidFill>
                  <a:srgbClr val="000000"/>
                </a:solidFill>
                <a:latin typeface="Times New Roman" pitchFamily="18" charset="0"/>
                <a:cs typeface="Times New Roman" pitchFamily="18" charset="0"/>
              </a:rPr>
              <a:t>User feedback</a:t>
            </a:r>
          </a:p>
          <a:p>
            <a:pPr marL="0" indent="0">
              <a:buClr>
                <a:srgbClr val="CC0000"/>
              </a:buClr>
              <a:buNone/>
              <a:defRPr/>
            </a:pPr>
            <a:br>
              <a:rPr lang="en-IN" altLang="en-US" sz="2800" dirty="0">
                <a:solidFill>
                  <a:srgbClr val="000000"/>
                </a:solidFill>
                <a:latin typeface="Verdana" panose="020B0604030504040204"/>
              </a:rPr>
            </a:br>
            <a:endParaRPr lang="en-IN" altLang="en-US" sz="2800" dirty="0">
              <a:solidFill>
                <a:srgbClr val="000000"/>
              </a:solidFill>
              <a:latin typeface="Verdana" panose="020B0604030504040204"/>
            </a:endParaRPr>
          </a:p>
          <a:p>
            <a:pPr marL="0" indent="0">
              <a:buFont typeface="Wingdings" panose="05000000000000000000" pitchFamily="2" charset="2"/>
              <a:buNone/>
            </a:pPr>
            <a:endParaRPr lang="en-IN" dirty="0"/>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2075</Words>
  <Application>Microsoft Office PowerPoint</Application>
  <PresentationFormat>Widescreen</PresentationFormat>
  <Paragraphs>270</Paragraphs>
  <Slides>38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Wingdings</vt:lpstr>
      <vt:lpstr>Arial Black</vt:lpstr>
      <vt:lpstr>Noto Sans Symbols</vt:lpstr>
      <vt:lpstr>Times New Roman</vt:lpstr>
      <vt:lpstr>Verdana</vt:lpstr>
      <vt:lpstr>Arial</vt:lpstr>
      <vt:lpstr>Calibri</vt:lpstr>
      <vt:lpstr>Profile</vt:lpstr>
      <vt:lpstr>PowerPoint Presentation</vt:lpstr>
      <vt:lpstr>Problem Statement</vt:lpstr>
      <vt:lpstr>Objectives</vt:lpstr>
      <vt:lpstr>Abstract</vt:lpstr>
      <vt:lpstr> Introduction and Overview of the Project.</vt:lpstr>
      <vt:lpstr>LITERATURE REVIEW</vt:lpstr>
      <vt:lpstr>LITERATURE REVIEW</vt:lpstr>
      <vt:lpstr>Existing System</vt:lpstr>
      <vt:lpstr>Advantages and Disadvantages of Existing System</vt:lpstr>
      <vt:lpstr>Proposed System</vt:lpstr>
      <vt:lpstr>Advantages and Disadvantages of Proposed System</vt:lpstr>
      <vt:lpstr>SYSTEM REQUIREMENTS</vt:lpstr>
      <vt:lpstr>System Architecture</vt:lpstr>
      <vt:lpstr>List of modules</vt:lpstr>
      <vt:lpstr>Product Management Module </vt:lpstr>
      <vt:lpstr>Shopping Cart Module</vt:lpstr>
      <vt:lpstr>Order Management Module</vt:lpstr>
      <vt:lpstr> Payment Processing Module</vt:lpstr>
      <vt:lpstr>Contact and Support Module</vt:lpstr>
      <vt:lpstr>Software Testing: Forever Ecommerce Website</vt:lpstr>
      <vt:lpstr>Software Testing: Forever Ecommerce Website (Output)</vt:lpstr>
      <vt:lpstr>Visualization of Results</vt:lpstr>
      <vt:lpstr>Visualization of Results</vt:lpstr>
      <vt:lpstr>Visualization of Results</vt:lpstr>
      <vt:lpstr>Visualization of Results</vt:lpstr>
      <vt:lpstr>Visualization of Results</vt:lpstr>
      <vt:lpstr>Sequence Diagram</vt:lpstr>
      <vt:lpstr>Use case diagram</vt:lpstr>
      <vt:lpstr>Class Diagram</vt:lpstr>
      <vt:lpstr>Product Management Module</vt:lpstr>
      <vt:lpstr>Shopping cart Module</vt:lpstr>
      <vt:lpstr>Order Management Module</vt:lpstr>
      <vt:lpstr>Contact and Support Module</vt:lpstr>
      <vt:lpstr>Payment Processing Module</vt:lpstr>
      <vt:lpstr>Result and Discussion</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DURAI MURUGAN N</dc:creator>
  <cp:lastModifiedBy>HARISH R</cp:lastModifiedBy>
  <cp:revision>59</cp:revision>
  <dcterms:created xsi:type="dcterms:W3CDTF">2024-09-27T02:55:00Z</dcterms:created>
  <dcterms:modified xsi:type="dcterms:W3CDTF">2024-11-25T07:19:56Z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7AE2C1C0F993483992D1A2EC2CFFE1BA_13</vt:lpwstr>
  </property>
  <property fmtid="{D5CDD505-2E9C-101B-9397-08002B2CF9AE}" pid="3" name="KSOProductBuildVer">
    <vt:lpwstr>1033-12.2.0.18586</vt:lpwstr>
  </property>
</Properties>
</file>